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9456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140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การขาย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8F88-4DA8-8355-3E9969058D4A}"/>
              </c:ext>
            </c:extLst>
          </c:dPt>
          <c:dPt>
            <c:idx val="1"/>
            <c:bubble3D val="0"/>
            <c:explosion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8F88-4DA8-8355-3E9969058D4A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BCF-4723-BB0C-E8C1BF183A94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EBCF-4723-BB0C-E8C1BF183A94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BCF-4723-BB0C-E8C1BF183A94}"/>
              </c:ext>
            </c:extLst>
          </c:dPt>
          <c:cat>
            <c:strRef>
              <c:f>Sheet1!$A$2:$A$6</c:f>
              <c:strCache>
                <c:ptCount val="5"/>
                <c:pt idx="0">
                  <c:v>ยุทธ 1</c:v>
                </c:pt>
                <c:pt idx="1">
                  <c:v>ยุทธ 2</c:v>
                </c:pt>
                <c:pt idx="2">
                  <c:v>ยุทธ 3</c:v>
                </c:pt>
                <c:pt idx="3">
                  <c:v>ยุทธ 4</c:v>
                </c:pt>
                <c:pt idx="4">
                  <c:v>งบบริหาร 5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(* #,##0.00_);_(* \(#,##0.00\);_(* &quot;-&quot;??_);_(@_)">
                  <c:v>2874500</c:v>
                </c:pt>
                <c:pt idx="1">
                  <c:v>105337860</c:v>
                </c:pt>
                <c:pt idx="2" formatCode="_(* #,##0.00_);_(* \(#,##0.00\);_(* &quot;-&quot;??_);_(@_)">
                  <c:v>10710758</c:v>
                </c:pt>
                <c:pt idx="3" formatCode="_(* #,##0.00_);_(* \(#,##0.00\);_(* &quot;-&quot;??_);_(@_)">
                  <c:v>8635500</c:v>
                </c:pt>
                <c:pt idx="4" formatCode="_(* #,##0.00_);_(* \(#,##0.00\);_(* &quot;-&quot;??_);_(@_)">
                  <c:v>420000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88-4DA8-8355-3E9969058D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8F88-4DA8-8355-3E9969058D4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8F88-4DA8-8355-3E9969058D4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696-4C20-B331-ACB7D8C4A95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4696-4C20-B331-ACB7D8C4A95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4696-4C20-B331-ACB7D8C4A957}"/>
              </c:ext>
            </c:extLst>
          </c:dPt>
          <c:cat>
            <c:strRef>
              <c:f>Sheet1!$A$2:$A$6</c:f>
              <c:strCache>
                <c:ptCount val="5"/>
                <c:pt idx="0">
                  <c:v>ยุทธ 1</c:v>
                </c:pt>
                <c:pt idx="1">
                  <c:v>ยุทธ 2</c:v>
                </c:pt>
                <c:pt idx="2">
                  <c:v>ยุทธ 3</c:v>
                </c:pt>
                <c:pt idx="3">
                  <c:v>ยุทธ 4</c:v>
                </c:pt>
                <c:pt idx="4">
                  <c:v>งบบริหาร 5</c:v>
                </c:pt>
              </c:strCache>
            </c:strRef>
          </c:cat>
          <c:val>
            <c:numRef>
              <c:f>Sheet1!$C$2:$C$6</c:f>
              <c:numCache>
                <c:formatCode>0.00</c:formatCode>
                <c:ptCount val="5"/>
                <c:pt idx="0">
                  <c:v>2.2460783253652576</c:v>
                </c:pt>
                <c:pt idx="1">
                  <c:v>82.308952578312727</c:v>
                </c:pt>
                <c:pt idx="2">
                  <c:v>8.3691777324865306</c:v>
                </c:pt>
                <c:pt idx="3">
                  <c:v>6.7476115424218754</c:v>
                </c:pt>
                <c:pt idx="4">
                  <c:v>0.32817982141360519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F88-4DA8-8355-3E9969058D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การขาย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"/>
          <c:dPt>
            <c:idx val="0"/>
            <c:bubble3D val="0"/>
            <c:explosion val="5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4BE6-4ED4-ACC9-EE285CF4A75E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4BE6-4ED4-ACC9-EE285CF4A75E}"/>
              </c:ext>
            </c:extLst>
          </c:dPt>
          <c:dPt>
            <c:idx val="2"/>
            <c:bubble3D val="0"/>
            <c:explosion val="3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4BE6-4ED4-ACC9-EE285CF4A75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98D4-46F3-AAD1-EC2F6C83E6C1}"/>
              </c:ext>
            </c:extLst>
          </c:dPt>
          <c:cat>
            <c:strRef>
              <c:f>Sheet1!$A$2:$A$5</c:f>
              <c:strCache>
                <c:ptCount val="4"/>
                <c:pt idx="0">
                  <c:v>คงเหลือ 1</c:v>
                </c:pt>
                <c:pt idx="1">
                  <c:v>เบิกจ่าย 2</c:v>
                </c:pt>
                <c:pt idx="2">
                  <c:v>เหลือ 3</c:v>
                </c:pt>
                <c:pt idx="3">
                  <c:v>คืน4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67744557</c:v>
                </c:pt>
                <c:pt idx="1">
                  <c:v>18727923</c:v>
                </c:pt>
                <c:pt idx="2">
                  <c:v>18199238</c:v>
                </c:pt>
                <c:pt idx="3" formatCode="_-* #,##0.000_-;\-* #,##0.000_-;_-* &quot;-&quot;??_-;_-@_-">
                  <c:v>23306900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BE6-4ED4-ACC9-EE285CF4A75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4BE6-4ED4-ACC9-EE285CF4A75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4BE6-4ED4-ACC9-EE285CF4A75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4BE6-4ED4-ACC9-EE285CF4A75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8D4-46F3-AAD1-EC2F6C83E6C1}"/>
              </c:ext>
            </c:extLst>
          </c:dPt>
          <c:cat>
            <c:strRef>
              <c:f>Sheet1!$A$2:$A$5</c:f>
              <c:strCache>
                <c:ptCount val="4"/>
                <c:pt idx="0">
                  <c:v>คงเหลือ 1</c:v>
                </c:pt>
                <c:pt idx="1">
                  <c:v>เบิกจ่าย 2</c:v>
                </c:pt>
                <c:pt idx="2">
                  <c:v>เหลือ 3</c:v>
                </c:pt>
                <c:pt idx="3">
                  <c:v>คืน4</c:v>
                </c:pt>
              </c:strCache>
            </c:strRef>
          </c:cat>
          <c:val>
            <c:numRef>
              <c:f>Sheet1!$C$2:$C$5</c:f>
              <c:numCache>
                <c:formatCode>0.00</c:formatCode>
                <c:ptCount val="4"/>
                <c:pt idx="0">
                  <c:v>52.934277661913804</c:v>
                </c:pt>
                <c:pt idx="1">
                  <c:v>14.633634346637498</c:v>
                </c:pt>
                <c:pt idx="2">
                  <c:v>14.220530182627851</c:v>
                </c:pt>
                <c:pt idx="3">
                  <c:v>18.211557808820846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BE6-4ED4-ACC9-EE285CF4A7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0.29565</cdr:x>
      <cdr:y>0.15937</cdr:y>
    </cdr:from>
    <cdr:to>
      <cdr:x>0.4956</cdr:x>
      <cdr:y>0.38185</cdr:y>
    </cdr:to>
    <cdr:sp macro="" textlink="">
      <cdr:nvSpPr>
        <cdr:cNvPr id="2" name="สี่เหลี่ยมผืนผ้า 1"/>
        <cdr:cNvSpPr/>
      </cdr:nvSpPr>
      <cdr:spPr>
        <a:xfrm xmlns:a="http://schemas.openxmlformats.org/drawingml/2006/main">
          <a:off x="1259098" y="463014"/>
          <a:ext cx="851533" cy="6463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ctr"/>
          <a:r>
            <a:rPr lang="th-TH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18</a:t>
          </a:r>
          <a:r>
            <a:rPr 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%</a:t>
          </a:r>
          <a:endParaRPr lang="th-TH" sz="3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506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4038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8947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9125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2946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7719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0384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837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2533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310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3330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DB30D-4798-499B-A960-E40F622DF7D7}" type="datetimeFigureOut">
              <a:rPr lang="th-TH" smtClean="0"/>
              <a:t>14/08/62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CE1BC-0791-48E8-B3D3-701D989638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7811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1100666"/>
            <a:ext cx="9321800" cy="5757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แผนภูมิ 5"/>
          <p:cNvGraphicFramePr/>
          <p:nvPr>
            <p:extLst>
              <p:ext uri="{D42A27DB-BD31-4B8C-83A1-F6EECF244321}">
                <p14:modId xmlns:p14="http://schemas.microsoft.com/office/powerpoint/2010/main" val="4073629184"/>
              </p:ext>
            </p:extLst>
          </p:nvPr>
        </p:nvGraphicFramePr>
        <p:xfrm>
          <a:off x="1862355" y="3212321"/>
          <a:ext cx="4991100" cy="310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กล่องข้อความ 12"/>
          <p:cNvSpPr txBox="1"/>
          <p:nvPr/>
        </p:nvSpPr>
        <p:spPr>
          <a:xfrm>
            <a:off x="-166633" y="4119449"/>
            <a:ext cx="33528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2286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3 ด้านการท่องเที่ยว            เชิงนิเวศฯ 1 โครงการ 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2286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10,710,758 บาท</a:t>
            </a:r>
          </a:p>
          <a:p>
            <a:pPr algn="ctr"/>
            <a:r>
              <a:rPr lang="th-TH" sz="2200" b="1" dirty="0">
                <a:solidFill>
                  <a:srgbClr val="0000CC"/>
                </a:solidFill>
                <a:effectLst>
                  <a:glow rad="2286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2200" b="1" dirty="0" smtClean="0">
                <a:solidFill>
                  <a:srgbClr val="0000CC"/>
                </a:solidFill>
                <a:effectLst>
                  <a:glow rad="2286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8.37 %</a:t>
            </a:r>
            <a:endParaRPr lang="th-TH" sz="2200" b="1" dirty="0">
              <a:solidFill>
                <a:srgbClr val="0000CC"/>
              </a:solidFill>
              <a:effectLst>
                <a:glow rad="228600">
                  <a:schemeClr val="bg1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44127" y="537117"/>
            <a:ext cx="8611098" cy="200054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>
                <a:glow rad="1524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2400" b="1" kern="0" dirty="0">
              <a:solidFill>
                <a:srgbClr val="0000CC"/>
              </a:solidFill>
              <a:effectLst>
                <a:glow rad="1524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>
                <a:glow rad="1524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2400" b="1" kern="0" dirty="0">
              <a:solidFill>
                <a:srgbClr val="0000CC"/>
              </a:solidFill>
              <a:effectLst>
                <a:glow rad="1524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b="1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glow rad="1524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5791200" y="4062536"/>
            <a:ext cx="335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1 ด้านการค้า การลงทุนฯ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 โครงการ งบประมาณ 2,874,500 บาท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2.25 %</a:t>
            </a:r>
            <a:endParaRPr lang="th-TH" sz="2200" b="1" dirty="0">
              <a:solidFill>
                <a:srgbClr val="0000CC"/>
              </a:solidFill>
              <a:effectLst>
                <a:glow rad="190500">
                  <a:schemeClr val="bg1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6" name="ตัวเชื่อมต่อหักมุม 15"/>
          <p:cNvCxnSpPr/>
          <p:nvPr/>
        </p:nvCxnSpPr>
        <p:spPr>
          <a:xfrm>
            <a:off x="4478173" y="3524124"/>
            <a:ext cx="1537494" cy="677343"/>
          </a:xfrm>
          <a:prstGeom prst="bentConnector3">
            <a:avLst>
              <a:gd name="adj1" fmla="val 97169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หักมุม 20"/>
          <p:cNvCxnSpPr/>
          <p:nvPr/>
        </p:nvCxnSpPr>
        <p:spPr>
          <a:xfrm>
            <a:off x="3186167" y="2907522"/>
            <a:ext cx="878245" cy="617548"/>
          </a:xfrm>
          <a:prstGeom prst="bentConnector3">
            <a:avLst>
              <a:gd name="adj1" fmla="val 9787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สี่เหลี่ยมผืนผ้า 1"/>
          <p:cNvSpPr/>
          <p:nvPr/>
        </p:nvSpPr>
        <p:spPr>
          <a:xfrm>
            <a:off x="266451" y="336631"/>
            <a:ext cx="8611098" cy="2062103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glow rad="1524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จังหวัด</a:t>
            </a: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glow rad="1524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พะเยาได้รับการสนับสนุนงบประมาณ โครงการตามแผน                          ปฏิบัติราชการกลุ่มจังหวัดภาคเหนือตอนบน</a:t>
            </a:r>
            <a:r>
              <a:rPr kumimoji="0" lang="th-TH" sz="3200" b="1" i="0" u="none" strike="noStrike" kern="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glow rad="1524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2 </a:t>
            </a: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glow rad="1524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ประจำปีงบประมาณ พ.ศ.2562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glow rad="1524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จำนวน 5 โครงการ งบประมาณ </a:t>
            </a: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glow rad="1524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127,978,618  บาท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glow rad="1524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cxnSp>
        <p:nvCxnSpPr>
          <p:cNvPr id="10" name="ตัวเชื่อมต่อหักมุม 9"/>
          <p:cNvCxnSpPr/>
          <p:nvPr/>
        </p:nvCxnSpPr>
        <p:spPr>
          <a:xfrm>
            <a:off x="5225200" y="5355236"/>
            <a:ext cx="891821" cy="249953"/>
          </a:xfrm>
          <a:prstGeom prst="bentConnector3">
            <a:avLst>
              <a:gd name="adj1" fmla="val 88891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กล่องข้อความ 14"/>
          <p:cNvSpPr txBox="1"/>
          <p:nvPr/>
        </p:nvSpPr>
        <p:spPr>
          <a:xfrm>
            <a:off x="5880100" y="5357571"/>
            <a:ext cx="3352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ด้านการเกษตรและอุตสาหกรรมฯ1 โครงการ 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105,337,860 บาท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82.31 %</a:t>
            </a:r>
            <a:endParaRPr lang="th-TH" sz="2200" b="1" dirty="0">
              <a:solidFill>
                <a:srgbClr val="0000CC"/>
              </a:solidFill>
              <a:effectLst>
                <a:glow rad="190500">
                  <a:schemeClr val="bg1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5" name="กล่องข้อความ 34"/>
          <p:cNvSpPr txBox="1"/>
          <p:nvPr/>
        </p:nvSpPr>
        <p:spPr>
          <a:xfrm>
            <a:off x="120213" y="2615986"/>
            <a:ext cx="3352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4 ด้านทรัพยากรธรรมชาติและสิ่งแวดล้อมฯ 1 โครงการ 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8,635,500 บาท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6.75 %</a:t>
            </a:r>
            <a:endParaRPr lang="th-TH" sz="2200" b="1" dirty="0">
              <a:solidFill>
                <a:srgbClr val="0000CC"/>
              </a:solidFill>
              <a:effectLst>
                <a:glow rad="190500">
                  <a:schemeClr val="bg1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36" name="ตัวเชื่อมต่อหักมุม 35"/>
          <p:cNvCxnSpPr/>
          <p:nvPr/>
        </p:nvCxnSpPr>
        <p:spPr>
          <a:xfrm flipV="1">
            <a:off x="2764657" y="3796747"/>
            <a:ext cx="708356" cy="477723"/>
          </a:xfrm>
          <a:prstGeom prst="bentConnector3">
            <a:avLst>
              <a:gd name="adj1" fmla="val 2519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ตัวเชื่อมต่อหักมุม 52"/>
          <p:cNvCxnSpPr/>
          <p:nvPr/>
        </p:nvCxnSpPr>
        <p:spPr>
          <a:xfrm flipV="1">
            <a:off x="4354442" y="2992915"/>
            <a:ext cx="1603281" cy="371050"/>
          </a:xfrm>
          <a:prstGeom prst="bentConnector3">
            <a:avLst>
              <a:gd name="adj1" fmla="val 834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กล่องข้อความ 61"/>
          <p:cNvSpPr txBox="1"/>
          <p:nvPr/>
        </p:nvSpPr>
        <p:spPr>
          <a:xfrm>
            <a:off x="5773217" y="2777664"/>
            <a:ext cx="335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งบการบริหารจัดการโครงการกลุ่มฯ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 โครงการ งบประมาณ 420,000 บาท</a:t>
            </a:r>
          </a:p>
          <a:p>
            <a:pPr algn="ctr"/>
            <a:r>
              <a:rPr lang="th-TH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2200" b="1" dirty="0" smtClean="0">
                <a:solidFill>
                  <a:srgbClr val="0000CC"/>
                </a:solidFill>
                <a:effectLst>
                  <a:glow rad="1905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0.33 %</a:t>
            </a:r>
            <a:endParaRPr lang="th-TH" sz="2200" b="1" dirty="0">
              <a:solidFill>
                <a:srgbClr val="0000CC"/>
              </a:solidFill>
              <a:effectLst>
                <a:glow rad="190500">
                  <a:schemeClr val="bg1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142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0666"/>
            <a:ext cx="9321800" cy="5757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กล่องข้อความ 9"/>
          <p:cNvSpPr txBox="1"/>
          <p:nvPr/>
        </p:nvSpPr>
        <p:spPr>
          <a:xfrm>
            <a:off x="6295425" y="3659303"/>
            <a:ext cx="2615144" cy="2539157"/>
          </a:xfrm>
          <a:prstGeom prst="rect">
            <a:avLst/>
          </a:prstGeom>
          <a:solidFill>
            <a:srgbClr val="57D3FF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00CC"/>
                </a:solidFill>
                <a:effectLst>
                  <a:glow rad="1143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เบิกจ่ายแล้ว</a:t>
            </a:r>
          </a:p>
          <a:p>
            <a:pPr algn="ctr"/>
            <a:r>
              <a:rPr lang="th-TH" sz="2400" b="1" dirty="0" smtClean="0">
                <a:solidFill>
                  <a:srgbClr val="0000CC"/>
                </a:solidFill>
                <a:effectLst>
                  <a:glow rad="1143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18,727,923 บาท</a:t>
            </a:r>
          </a:p>
          <a:p>
            <a:pPr algn="ctr"/>
            <a:endParaRPr lang="th-TH" sz="1500" b="1" dirty="0" smtClean="0">
              <a:solidFill>
                <a:srgbClr val="0000CC"/>
              </a:solidFill>
              <a:effectLst>
                <a:glow rad="114300">
                  <a:schemeClr val="bg1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/>
            <a:r>
              <a:rPr lang="th-TH" sz="1600" b="1" dirty="0" smtClean="0">
                <a:solidFill>
                  <a:srgbClr val="0000CC"/>
                </a:solidFill>
                <a:effectLst>
                  <a:glow rad="1143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  มียอดเบิกจ่ายจาก 4 โครงการ ดังนี้</a:t>
            </a:r>
          </a:p>
          <a:p>
            <a:pPr algn="thaiDist"/>
            <a:r>
              <a:rPr lang="th-TH" sz="1600" b="1" dirty="0" smtClean="0">
                <a:solidFill>
                  <a:srgbClr val="0000CC"/>
                </a:solidFill>
                <a:effectLst>
                  <a:glow rad="1143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1.โครงการเพิ่มขีดในการแข่งขันการเกษตรฯ</a:t>
            </a:r>
          </a:p>
          <a:p>
            <a:pPr algn="thaiDist"/>
            <a:r>
              <a:rPr lang="th-TH" sz="1600" b="1" dirty="0" smtClean="0">
                <a:solidFill>
                  <a:srgbClr val="0000CC"/>
                </a:solidFill>
                <a:effectLst>
                  <a:glow rad="1143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2.โครงการบูรณาการการท่องเที่ยวฯ</a:t>
            </a:r>
          </a:p>
          <a:p>
            <a:pPr algn="thaiDist"/>
            <a:r>
              <a:rPr lang="th-TH" sz="1600" b="1" dirty="0" smtClean="0">
                <a:solidFill>
                  <a:srgbClr val="0000CC"/>
                </a:solidFill>
                <a:effectLst>
                  <a:glow rad="1143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3.โครงการบูรณาการสิ่งแวดล้อมฯ</a:t>
            </a:r>
          </a:p>
          <a:p>
            <a:pPr algn="thaiDist"/>
            <a:r>
              <a:rPr lang="th-TH" sz="1600" b="1" dirty="0" smtClean="0">
                <a:solidFill>
                  <a:srgbClr val="0000CC"/>
                </a:solidFill>
                <a:effectLst>
                  <a:glow rad="1143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4.โครงการเพิ่มประสิทธิภาพการบริหารงานฯ</a:t>
            </a:r>
            <a:endParaRPr lang="th-TH" sz="1600" b="1" dirty="0">
              <a:solidFill>
                <a:srgbClr val="0000CC"/>
              </a:solidFill>
              <a:effectLst>
                <a:glow rad="114300">
                  <a:schemeClr val="bg1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241738" y="1540748"/>
            <a:ext cx="3074979" cy="22159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มีเงินยกเลิก ส่งคืนโครงการ</a:t>
            </a:r>
          </a:p>
          <a:p>
            <a:pPr algn="ctr"/>
            <a:r>
              <a:rPr lang="th-TH" sz="24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เป็นเงิน 67,744,557 บาท</a:t>
            </a:r>
          </a:p>
          <a:p>
            <a:pPr algn="ctr"/>
            <a:r>
              <a:rPr lang="th-TH" sz="15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thaiDist"/>
            <a:r>
              <a:rPr lang="th-TH" sz="18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 ยกเลิก 1 โครงการ คือโครงการการค้าการลงทุน และ 3 กิจกรรมหลัก            </a:t>
            </a:r>
            <a:r>
              <a:rPr lang="th-TH" sz="1800" b="1" spc="-60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ในโครงการด้านการเกษตร และ 1 กิจกรรมหลัก   </a:t>
            </a:r>
            <a:r>
              <a:rPr lang="th-TH" sz="18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ในโครงการด้านการท่องเที่ยว</a:t>
            </a:r>
            <a:endParaRPr lang="th-TH" sz="1800" b="1" dirty="0">
              <a:solidFill>
                <a:srgbClr val="0000CC"/>
              </a:solidFill>
              <a:effectLst>
                <a:glow rad="139700">
                  <a:schemeClr val="bg1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18633" y="4997176"/>
            <a:ext cx="2336750" cy="1200329"/>
          </a:xfrm>
          <a:prstGeom prst="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มีเงินเหลือจ่ายจาก              การดำเนินงาน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18,199,238 บาท 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3" name="แผนภูมิ 32"/>
          <p:cNvGraphicFramePr/>
          <p:nvPr>
            <p:extLst>
              <p:ext uri="{D42A27DB-BD31-4B8C-83A1-F6EECF244321}">
                <p14:modId xmlns:p14="http://schemas.microsoft.com/office/powerpoint/2010/main" val="693989962"/>
              </p:ext>
            </p:extLst>
          </p:nvPr>
        </p:nvGraphicFramePr>
        <p:xfrm>
          <a:off x="2722033" y="2206696"/>
          <a:ext cx="4258732" cy="2905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4" name="ตัวเชื่อมต่อหักมุม 33"/>
          <p:cNvCxnSpPr/>
          <p:nvPr/>
        </p:nvCxnSpPr>
        <p:spPr>
          <a:xfrm flipV="1">
            <a:off x="5416548" y="2023974"/>
            <a:ext cx="899516" cy="469926"/>
          </a:xfrm>
          <a:prstGeom prst="bentConnector3">
            <a:avLst>
              <a:gd name="adj1" fmla="val -1412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ตัวเชื่อมต่อหักมุม 39"/>
          <p:cNvCxnSpPr/>
          <p:nvPr/>
        </p:nvCxnSpPr>
        <p:spPr>
          <a:xfrm flipV="1">
            <a:off x="1923396" y="3874586"/>
            <a:ext cx="1639613" cy="1122590"/>
          </a:xfrm>
          <a:prstGeom prst="bentConnector3">
            <a:avLst>
              <a:gd name="adj1" fmla="val 192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ตัวเชื่อมต่อหักมุม 49"/>
          <p:cNvCxnSpPr/>
          <p:nvPr/>
        </p:nvCxnSpPr>
        <p:spPr>
          <a:xfrm>
            <a:off x="3344266" y="2206696"/>
            <a:ext cx="787467" cy="331876"/>
          </a:xfrm>
          <a:prstGeom prst="bentConnector3">
            <a:avLst>
              <a:gd name="adj1" fmla="val 97308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สี่เหลี่ยมผืนผ้า 61"/>
          <p:cNvSpPr/>
          <p:nvPr/>
        </p:nvSpPr>
        <p:spPr>
          <a:xfrm>
            <a:off x="5044591" y="3451812"/>
            <a:ext cx="851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53%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3" name="สี่เหลี่ยมผืนผ้า 62"/>
          <p:cNvSpPr/>
          <p:nvPr/>
        </p:nvSpPr>
        <p:spPr>
          <a:xfrm>
            <a:off x="3511825" y="3333002"/>
            <a:ext cx="851515" cy="6463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th-T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14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ตัดมุมสี่เหลี่ยมผืนผ้าด้านทแยงมุม 13"/>
          <p:cNvSpPr/>
          <p:nvPr/>
        </p:nvSpPr>
        <p:spPr>
          <a:xfrm>
            <a:off x="3007783" y="384404"/>
            <a:ext cx="4473264" cy="881124"/>
          </a:xfrm>
          <a:prstGeom prst="snip2Diag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48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4" name="ตัดมุมสี่เหลี่ยมผืนผ้าด้านทแยงมุม 3"/>
          <p:cNvSpPr/>
          <p:nvPr/>
        </p:nvSpPr>
        <p:spPr>
          <a:xfrm>
            <a:off x="2855383" y="256983"/>
            <a:ext cx="4473264" cy="881124"/>
          </a:xfrm>
          <a:prstGeom prst="snip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ผลการ</a:t>
            </a:r>
            <a:r>
              <a:rPr lang="th-TH" sz="4800" b="1" kern="0" dirty="0" smtClean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ดำเนินงาน</a:t>
            </a:r>
            <a:endParaRPr lang="th-TH" sz="48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6316064" y="1752381"/>
            <a:ext cx="2573867" cy="169277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อยู่ระหว่างดำเนินการ </a:t>
            </a:r>
          </a:p>
          <a:p>
            <a:pPr algn="ctr"/>
            <a:r>
              <a:rPr lang="th-TH" sz="24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4 โครงการ </a:t>
            </a:r>
          </a:p>
          <a:p>
            <a:pPr algn="ctr"/>
            <a:r>
              <a:rPr lang="th-TH" sz="24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เป็นเงิน 67,744,557 บาท</a:t>
            </a:r>
          </a:p>
          <a:p>
            <a:pPr algn="thaiDist"/>
            <a:r>
              <a:rPr lang="th-TH" sz="1600" b="1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เนื่องจากงบประมาณส่วนใหญ่                   เป็นงบดำเนินงาน</a:t>
            </a: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3872361" y="4008604"/>
            <a:ext cx="851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14%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22" name="ตัวเชื่อมต่อหักมุม 21"/>
          <p:cNvCxnSpPr/>
          <p:nvPr/>
        </p:nvCxnSpPr>
        <p:spPr>
          <a:xfrm rot="10800000">
            <a:off x="4322515" y="4842334"/>
            <a:ext cx="1935020" cy="308423"/>
          </a:xfrm>
          <a:prstGeom prst="bentConnector3">
            <a:avLst>
              <a:gd name="adj1" fmla="val 100514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53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4386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โครงการที่ได้ดำเนินการเสนอขอยกเลิกและส่งคืนเงินงบประมาณแล้ว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28650" y="1250732"/>
            <a:ext cx="7886700" cy="528670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โครงการบูรณาการการค้า การลงทุน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1.1 กิจกรรมหลัก พัฒนาและส่งเสริมผู้ประกอบการให้มีประสิทธิภาพสามารถแข่งขันได้ในระดับภูมิภาค 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1.1.1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กิจกรรมย่อย สนับสนุนการสร้างเครือข่ายผู้ประกอบการ 4 จังหวัด ภาคเหนือตอนบน 2 งบประมาณ 2,874,500 บาท 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หน่วยงานสำนักงานพาณิชย์จังหวัดพะเยา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600"/>
              </a:spcBef>
              <a:buNone/>
            </a:pPr>
            <a:r>
              <a:rPr 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โครงการเพิ่มขีดในการแข่งขันการเกษตรระดับภูมิภาค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en-US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2.1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กิจกรรมหลักผลิตโคเนื้อคุณภาพเพื่อการตลาดแบบครบวงจร และอาหารปลอดภัยสู่อาเซียน ในเขตภาคเหนือตอนบน 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โดย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ส่งคืนรายการครุภัณฑ์ จำนวน 7 รายการ งบประมาณ 4,720,000 บาท 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หน่วยงานสำนักงานปศุสัตว์จังหวัดพะเยา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2.2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กิจกรรมหลัก ยกระดับคุณภาพมาตรฐานการผลิตข้าวและผลิตภัณฑ์ของกลุ่มจังหวัดภาคเหนือตอนบน 2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</a:t>
            </a:r>
            <a:r>
              <a:rPr lang="th-TH" sz="1800" spc="-6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2.2.1 </a:t>
            </a:r>
            <a:r>
              <a:rPr lang="th-TH" sz="1800" spc="-6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กิจกรรมย่อย เพิ่มประสิทธิภาพการแปรรูปข้าวอินทรีย์ งบประมาณ 9,870,000 บาท </a:t>
            </a:r>
            <a:r>
              <a:rPr lang="th-TH" sz="1800" b="1" spc="-6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หน่วยงานสำนักงานเกษตรจังหวัดพะเยา</a:t>
            </a:r>
            <a:endParaRPr lang="en-US" sz="1800" spc="-6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en-US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2.3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กิจกรรมหลัก พัฒนาการผลิตสินค้าเกษตรและอาหารปลอดภัยได้มาตรฐาน 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en-US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2.3.1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กิจกรรม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ย่อย การถ่ายทอดองค์ความรู้และการพัฒนาเทคโนโลยีในการผลิตสินค้า และอาหารปลอดภัย ส่งคืนรายการงบลงทุน งบประมาณ 625,000 บาท 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หน่วยงานสำนักงานเกษตรจังหวัดพะเยา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en-US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2.3.2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กิจกรรม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ย่อย งานมหกรรมแสดงสินค้าและเชื่อมโยงการตลาดสินค้าเกษตรปลอดภัย 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อิงฟ้าล้านนาตะวันออก งบประมาณ 17,400,000 บาท 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หน่วยงานสำนักงานเกษตรจังหวัดพะเยา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2.3.3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กิจกรรมย่อย ส่งเสริมสถานที่จำหน่ายสถานที่ประกอบการเพื่อขยายตลาดบริโภค และสินค้า</a:t>
            </a:r>
            <a:r>
              <a:rPr lang="th-TH" sz="180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</a:t>
            </a:r>
            <a:r>
              <a:rPr lang="th-TH" sz="180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                   อาหาร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ปลอดภัย งบประมาณ 3,033,500 บาท 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หน่วยงานมหาวิทยาลัยพะเยา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600"/>
              </a:spcBef>
              <a:buNone/>
            </a:pPr>
            <a:r>
              <a:rPr 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โครงการบูรณาการการท่องเที่ยวของกลุ่มจังหวัด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3.1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กิจกรรมหลัก พัฒนา</a:t>
            </a:r>
            <a:r>
              <a:rPr lang="th-TH" sz="18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อัต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ลักษณ์อารยธรรมล้านนาภาคเหนือตอนบน 2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thaiDist">
              <a:spcBef>
                <a:spcPts val="0"/>
              </a:spcBef>
              <a:buNone/>
            </a:pP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3.1.1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กิจกรรมส่งเสริมการท่องเที่ยวชาติพันธุ์ไทลื้อ ( 4 จังหวัด ได้แก่ พะเยา เชียงราย แพร่ น่าน) รายการประชาสัมพันธ์ งบประมาณ 1,000,000 บาท 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หน่วยงานสำนักงานการท่องเที่ยว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และกีฬาจังหวัด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พะเยา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2058100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</TotalTime>
  <Words>522</Words>
  <Application>Microsoft Office PowerPoint</Application>
  <PresentationFormat>นำเสนอทางหน้าจอ (4:3)</PresentationFormat>
  <Paragraphs>58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12" baseType="lpstr">
      <vt:lpstr>Angsana New</vt:lpstr>
      <vt:lpstr>Arial</vt:lpstr>
      <vt:lpstr>Calibri</vt:lpstr>
      <vt:lpstr>Calibri Light</vt:lpstr>
      <vt:lpstr>Cordia New</vt:lpstr>
      <vt:lpstr>TH SarabunIT๙</vt:lpstr>
      <vt:lpstr>TH SarabunPSK</vt:lpstr>
      <vt:lpstr>Times New Roman</vt:lpstr>
      <vt:lpstr>ธีมของ Office</vt:lpstr>
      <vt:lpstr>งานนำเสนอ PowerPoint</vt:lpstr>
      <vt:lpstr>งานนำเสนอ PowerPoint</vt:lpstr>
      <vt:lpstr>โครงการที่ได้ดำเนินการเสนอขอยกเลิกและส่งคืนเงินงบประมาณแล้ว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ASUS</dc:creator>
  <cp:lastModifiedBy>ASUS</cp:lastModifiedBy>
  <cp:revision>16</cp:revision>
  <cp:lastPrinted>2019-08-14T09:42:14Z</cp:lastPrinted>
  <dcterms:created xsi:type="dcterms:W3CDTF">2019-08-14T04:34:06Z</dcterms:created>
  <dcterms:modified xsi:type="dcterms:W3CDTF">2019-08-14T09:55:44Z</dcterms:modified>
</cp:coreProperties>
</file>