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sldIdLst>
    <p:sldId id="262" r:id="rId3"/>
    <p:sldId id="260" r:id="rId4"/>
  </p:sldIdLst>
  <p:sldSz cx="9144000" cy="6858000" type="screen4x3"/>
  <p:notesSz cx="6888163" cy="100218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66CC"/>
    <a:srgbClr val="CCFF33"/>
    <a:srgbClr val="0000FF"/>
    <a:srgbClr val="AC0470"/>
    <a:srgbClr val="CC33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13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การขาย</c:v>
                </c:pt>
              </c:strCache>
            </c:strRef>
          </c:tx>
          <c:dPt>
            <c:idx val="0"/>
            <c:bubble3D val="0"/>
            <c:spPr>
              <a:solidFill>
                <a:srgbClr val="AC047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CC330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Sheet1!$A$2:$A$8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Sheet1!$B$2:$B$8</c:f>
              <c:numCache>
                <c:formatCode>#,##0</c:formatCode>
                <c:ptCount val="7"/>
                <c:pt idx="0" formatCode="General">
                  <c:v>47819200</c:v>
                </c:pt>
                <c:pt idx="1">
                  <c:v>42229600</c:v>
                </c:pt>
                <c:pt idx="2" formatCode="General">
                  <c:v>97929900</c:v>
                </c:pt>
                <c:pt idx="3" formatCode="General">
                  <c:v>9700000</c:v>
                </c:pt>
                <c:pt idx="4" formatCode="General">
                  <c:v>10362500</c:v>
                </c:pt>
                <c:pt idx="5" formatCode="General">
                  <c:v>16006800</c:v>
                </c:pt>
                <c:pt idx="6" formatCode="General">
                  <c:v>9000000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Sheet1!$A$2:$A$8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20.519034705296765</c:v>
                </c:pt>
                <c:pt idx="1">
                  <c:v>18.12055885482819</c:v>
                </c:pt>
                <c:pt idx="2">
                  <c:v>42.021343242593801</c:v>
                </c:pt>
                <c:pt idx="3">
                  <c:v>4.162232673097388</c:v>
                </c:pt>
                <c:pt idx="4">
                  <c:v>4.4465088737084209</c:v>
                </c:pt>
                <c:pt idx="5">
                  <c:v>6.8684562836840479</c:v>
                </c:pt>
                <c:pt idx="6">
                  <c:v>3.8618653667913905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Sheet1!$A$2:$A$4</c:f>
              <c:strCache>
                <c:ptCount val="3"/>
                <c:pt idx="0">
                  <c:v>เบิกจ่าย  จำนวน  192,188,695.27  บาท </c:v>
                </c:pt>
                <c:pt idx="1">
                  <c:v>อยู่ระหว่างดำเนินการ จำนวน  73,402,865.02  บาท</c:v>
                </c:pt>
                <c:pt idx="2">
                  <c:v>เงินเหลือจ่าย  จำนวน  2,358,439.71  บาท</c:v>
                </c:pt>
              </c:strCache>
            </c:strRef>
          </c:cat>
          <c:val>
            <c:numRef>
              <c:f>Sheet1!$B$2:$B$4</c:f>
              <c:numCache>
                <c:formatCode>#,##0.00</c:formatCode>
                <c:ptCount val="3"/>
                <c:pt idx="0">
                  <c:v>64642410.600000001</c:v>
                </c:pt>
                <c:pt idx="1">
                  <c:v>52385364.700000003</c:v>
                </c:pt>
                <c:pt idx="2">
                  <c:v>116020224.7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เบิกจ่าย  จำนวน  192,188,695.27  บาท </c:v>
                </c:pt>
                <c:pt idx="1">
                  <c:v>อยู่ระหว่างดำเนินการ จำนวน  73,402,865.02  บาท</c:v>
                </c:pt>
                <c:pt idx="2">
                  <c:v>เงินเหลือจ่าย  จำนวน  2,358,439.71  บาท</c:v>
                </c:pt>
              </c:strCache>
            </c:strRef>
          </c:cat>
          <c:val>
            <c:numRef>
              <c:f>Sheet1!$C$2:$C$4</c:f>
              <c:numCache>
                <c:formatCode>#,##0.00</c:formatCode>
                <c:ptCount val="3"/>
                <c:pt idx="0">
                  <c:v>27.737809635783186</c:v>
                </c:pt>
                <c:pt idx="1">
                  <c:v>22.478358406851807</c:v>
                </c:pt>
                <c:pt idx="2">
                  <c:v>49.78383195736501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0.69821</cdr:x>
      <cdr:y>0.29257</cdr:y>
    </cdr:from>
    <cdr:to>
      <cdr:x>0.96621</cdr:x>
      <cdr:y>0.3617</cdr:y>
    </cdr:to>
    <cdr:cxnSp macro="">
      <cdr:nvCxnSpPr>
        <cdr:cNvPr id="3" name="ตัวเชื่อมต่อหักมุม 2"/>
        <cdr:cNvCxnSpPr/>
      </cdr:nvCxnSpPr>
      <cdr:spPr>
        <a:xfrm xmlns:a="http://schemas.openxmlformats.org/drawingml/2006/main">
          <a:off x="4081861" y="914914"/>
          <a:ext cx="1566776" cy="216179"/>
        </a:xfrm>
        <a:prstGeom xmlns:a="http://schemas.openxmlformats.org/drawingml/2006/main" prst="bentConnector3">
          <a:avLst>
            <a:gd name="adj1" fmla="val 100531"/>
          </a:avLst>
        </a:prstGeom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0.04717</cdr:x>
      <cdr:y>0.16036</cdr:y>
    </cdr:from>
    <cdr:to>
      <cdr:x>0.34874</cdr:x>
      <cdr:y>0.22637</cdr:y>
    </cdr:to>
    <cdr:cxnSp macro="">
      <cdr:nvCxnSpPr>
        <cdr:cNvPr id="8" name="ตัวเชื่อมต่อหักมุม 7"/>
        <cdr:cNvCxnSpPr/>
      </cdr:nvCxnSpPr>
      <cdr:spPr>
        <a:xfrm xmlns:a="http://schemas.openxmlformats.org/drawingml/2006/main" flipV="1">
          <a:off x="275742" y="501465"/>
          <a:ext cx="1763033" cy="206423"/>
        </a:xfrm>
        <a:prstGeom xmlns:a="http://schemas.openxmlformats.org/drawingml/2006/main" prst="bentConnector3">
          <a:avLst>
            <a:gd name="adj1" fmla="val 199"/>
          </a:avLst>
        </a:prstGeom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9558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930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484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01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553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541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32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261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421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74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949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824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387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lvl1pPr algn="ctr" defTabSz="621335" rtl="0" eaLnBrk="1" latinLnBrk="0" hangingPunct="1">
        <a:spcBef>
          <a:spcPct val="0"/>
        </a:spcBef>
        <a:buNone/>
        <a:defRPr sz="29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000" indent="-233000" algn="l" defTabSz="621335" rtl="0" eaLnBrk="1" latinLnBrk="0" hangingPunct="1">
        <a:spcBef>
          <a:spcPct val="20000"/>
        </a:spcBef>
        <a:buFont typeface="Arial" pitchFamily="34" charset="0"/>
        <a:buChar char="•"/>
        <a:defRPr sz="2174" kern="1200">
          <a:solidFill>
            <a:schemeClr val="tx1"/>
          </a:solidFill>
          <a:latin typeface="+mn-lt"/>
          <a:ea typeface="+mn-ea"/>
          <a:cs typeface="+mn-cs"/>
        </a:defRPr>
      </a:lvl1pPr>
      <a:lvl2pPr marL="504835" indent="-194168" algn="l" defTabSz="621335" rtl="0" eaLnBrk="1" latinLnBrk="0" hangingPunct="1">
        <a:spcBef>
          <a:spcPct val="20000"/>
        </a:spcBef>
        <a:buFont typeface="Arial" pitchFamily="34" charset="0"/>
        <a:buChar char="–"/>
        <a:defRPr sz="1903" kern="1200">
          <a:solidFill>
            <a:schemeClr val="tx1"/>
          </a:solidFill>
          <a:latin typeface="+mn-lt"/>
          <a:ea typeface="+mn-ea"/>
          <a:cs typeface="+mn-cs"/>
        </a:defRPr>
      </a:lvl2pPr>
      <a:lvl3pPr marL="776669" indent="-155334" algn="l" defTabSz="621335" rtl="0" eaLnBrk="1" latinLnBrk="0" hangingPunct="1">
        <a:spcBef>
          <a:spcPct val="20000"/>
        </a:spcBef>
        <a:buFont typeface="Arial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3pPr>
      <a:lvl4pPr marL="1087336" indent="-155334" algn="l" defTabSz="621335" rtl="0" eaLnBrk="1" latinLnBrk="0" hangingPunct="1">
        <a:spcBef>
          <a:spcPct val="20000"/>
        </a:spcBef>
        <a:buFont typeface="Arial" pitchFamily="34" charset="0"/>
        <a:buChar char="–"/>
        <a:defRPr sz="1359" kern="1200">
          <a:solidFill>
            <a:schemeClr val="tx1"/>
          </a:solidFill>
          <a:latin typeface="+mn-lt"/>
          <a:ea typeface="+mn-ea"/>
          <a:cs typeface="+mn-cs"/>
        </a:defRPr>
      </a:lvl4pPr>
      <a:lvl5pPr marL="1398003" indent="-155334" algn="l" defTabSz="621335" rtl="0" eaLnBrk="1" latinLnBrk="0" hangingPunct="1">
        <a:spcBef>
          <a:spcPct val="20000"/>
        </a:spcBef>
        <a:buFont typeface="Arial" pitchFamily="34" charset="0"/>
        <a:buChar char="»"/>
        <a:defRPr sz="1359" kern="1200">
          <a:solidFill>
            <a:schemeClr val="tx1"/>
          </a:solidFill>
          <a:latin typeface="+mn-lt"/>
          <a:ea typeface="+mn-ea"/>
          <a:cs typeface="+mn-cs"/>
        </a:defRPr>
      </a:lvl5pPr>
      <a:lvl6pPr marL="1708671" indent="-155334" algn="l" defTabSz="621335" rtl="0" eaLnBrk="1" latinLnBrk="0" hangingPunct="1">
        <a:spcBef>
          <a:spcPct val="20000"/>
        </a:spcBef>
        <a:buFont typeface="Arial" pitchFamily="34" charset="0"/>
        <a:buChar char="•"/>
        <a:defRPr sz="1359" kern="1200">
          <a:solidFill>
            <a:schemeClr val="tx1"/>
          </a:solidFill>
          <a:latin typeface="+mn-lt"/>
          <a:ea typeface="+mn-ea"/>
          <a:cs typeface="+mn-cs"/>
        </a:defRPr>
      </a:lvl6pPr>
      <a:lvl7pPr marL="2019338" indent="-155334" algn="l" defTabSz="621335" rtl="0" eaLnBrk="1" latinLnBrk="0" hangingPunct="1">
        <a:spcBef>
          <a:spcPct val="20000"/>
        </a:spcBef>
        <a:buFont typeface="Arial" pitchFamily="34" charset="0"/>
        <a:buChar char="•"/>
        <a:defRPr sz="1359" kern="1200">
          <a:solidFill>
            <a:schemeClr val="tx1"/>
          </a:solidFill>
          <a:latin typeface="+mn-lt"/>
          <a:ea typeface="+mn-ea"/>
          <a:cs typeface="+mn-cs"/>
        </a:defRPr>
      </a:lvl7pPr>
      <a:lvl8pPr marL="2330006" indent="-155334" algn="l" defTabSz="621335" rtl="0" eaLnBrk="1" latinLnBrk="0" hangingPunct="1">
        <a:spcBef>
          <a:spcPct val="20000"/>
        </a:spcBef>
        <a:buFont typeface="Arial" pitchFamily="34" charset="0"/>
        <a:buChar char="•"/>
        <a:defRPr sz="1359" kern="1200">
          <a:solidFill>
            <a:schemeClr val="tx1"/>
          </a:solidFill>
          <a:latin typeface="+mn-lt"/>
          <a:ea typeface="+mn-ea"/>
          <a:cs typeface="+mn-cs"/>
        </a:defRPr>
      </a:lvl8pPr>
      <a:lvl9pPr marL="2640673" indent="-155334" algn="l" defTabSz="621335" rtl="0" eaLnBrk="1" latinLnBrk="0" hangingPunct="1">
        <a:spcBef>
          <a:spcPct val="20000"/>
        </a:spcBef>
        <a:buFont typeface="Arial" pitchFamily="34" charset="0"/>
        <a:buChar char="•"/>
        <a:defRPr sz="13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1335" rtl="0" eaLnBrk="1" latinLnBrk="0" hangingPunct="1">
        <a:defRPr sz="1223" kern="1200">
          <a:solidFill>
            <a:schemeClr val="tx1"/>
          </a:solidFill>
          <a:latin typeface="+mn-lt"/>
          <a:ea typeface="+mn-ea"/>
          <a:cs typeface="+mn-cs"/>
        </a:defRPr>
      </a:lvl1pPr>
      <a:lvl2pPr marL="310667" algn="l" defTabSz="621335" rtl="0" eaLnBrk="1" latinLnBrk="0" hangingPunct="1">
        <a:defRPr sz="1223" kern="1200">
          <a:solidFill>
            <a:schemeClr val="tx1"/>
          </a:solidFill>
          <a:latin typeface="+mn-lt"/>
          <a:ea typeface="+mn-ea"/>
          <a:cs typeface="+mn-cs"/>
        </a:defRPr>
      </a:lvl2pPr>
      <a:lvl3pPr marL="621335" algn="l" defTabSz="621335" rtl="0" eaLnBrk="1" latinLnBrk="0" hangingPunct="1">
        <a:defRPr sz="1223" kern="1200">
          <a:solidFill>
            <a:schemeClr val="tx1"/>
          </a:solidFill>
          <a:latin typeface="+mn-lt"/>
          <a:ea typeface="+mn-ea"/>
          <a:cs typeface="+mn-cs"/>
        </a:defRPr>
      </a:lvl3pPr>
      <a:lvl4pPr marL="932003" algn="l" defTabSz="621335" rtl="0" eaLnBrk="1" latinLnBrk="0" hangingPunct="1">
        <a:defRPr sz="1223" kern="1200">
          <a:solidFill>
            <a:schemeClr val="tx1"/>
          </a:solidFill>
          <a:latin typeface="+mn-lt"/>
          <a:ea typeface="+mn-ea"/>
          <a:cs typeface="+mn-cs"/>
        </a:defRPr>
      </a:lvl4pPr>
      <a:lvl5pPr marL="1242670" algn="l" defTabSz="621335" rtl="0" eaLnBrk="1" latinLnBrk="0" hangingPunct="1">
        <a:defRPr sz="1223" kern="1200">
          <a:solidFill>
            <a:schemeClr val="tx1"/>
          </a:solidFill>
          <a:latin typeface="+mn-lt"/>
          <a:ea typeface="+mn-ea"/>
          <a:cs typeface="+mn-cs"/>
        </a:defRPr>
      </a:lvl5pPr>
      <a:lvl6pPr marL="1553337" algn="l" defTabSz="621335" rtl="0" eaLnBrk="1" latinLnBrk="0" hangingPunct="1">
        <a:defRPr sz="1223" kern="1200">
          <a:solidFill>
            <a:schemeClr val="tx1"/>
          </a:solidFill>
          <a:latin typeface="+mn-lt"/>
          <a:ea typeface="+mn-ea"/>
          <a:cs typeface="+mn-cs"/>
        </a:defRPr>
      </a:lvl6pPr>
      <a:lvl7pPr marL="1864004" algn="l" defTabSz="621335" rtl="0" eaLnBrk="1" latinLnBrk="0" hangingPunct="1">
        <a:defRPr sz="1223" kern="1200">
          <a:solidFill>
            <a:schemeClr val="tx1"/>
          </a:solidFill>
          <a:latin typeface="+mn-lt"/>
          <a:ea typeface="+mn-ea"/>
          <a:cs typeface="+mn-cs"/>
        </a:defRPr>
      </a:lvl7pPr>
      <a:lvl8pPr marL="2174672" algn="l" defTabSz="621335" rtl="0" eaLnBrk="1" latinLnBrk="0" hangingPunct="1">
        <a:defRPr sz="1223" kern="1200">
          <a:solidFill>
            <a:schemeClr val="tx1"/>
          </a:solidFill>
          <a:latin typeface="+mn-lt"/>
          <a:ea typeface="+mn-ea"/>
          <a:cs typeface="+mn-cs"/>
        </a:defRPr>
      </a:lvl8pPr>
      <a:lvl9pPr marL="2485340" algn="l" defTabSz="621335" rtl="0" eaLnBrk="1" latinLnBrk="0" hangingPunct="1">
        <a:defRPr sz="12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AA0F5-C565-408F-A386-DFE4C009314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15/08/62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13531-D65A-4D25-9E18-617291A8473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904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21000">
              <a:schemeClr val="accent4">
                <a:lumMod val="20000"/>
                <a:lumOff val="80000"/>
              </a:schemeClr>
            </a:gs>
            <a:gs pos="64000">
              <a:schemeClr val="accent4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1100666"/>
            <a:ext cx="9321800" cy="5757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แผนภูมิ 5"/>
          <p:cNvGraphicFramePr/>
          <p:nvPr>
            <p:extLst>
              <p:ext uri="{D42A27DB-BD31-4B8C-83A1-F6EECF244321}">
                <p14:modId xmlns:p14="http://schemas.microsoft.com/office/powerpoint/2010/main" val="1614689109"/>
              </p:ext>
            </p:extLst>
          </p:nvPr>
        </p:nvGraphicFramePr>
        <p:xfrm>
          <a:off x="2069330" y="2840668"/>
          <a:ext cx="4991100" cy="310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กล่องข้อความ 12"/>
          <p:cNvSpPr txBox="1"/>
          <p:nvPr/>
        </p:nvSpPr>
        <p:spPr>
          <a:xfrm>
            <a:off x="1426825" y="5947935"/>
            <a:ext cx="33528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3 โครงสร้</a:t>
            </a:r>
            <a:r>
              <a:rPr lang="th-TH" sz="1800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า</a:t>
            </a:r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งพื้นฐาน 18 โครงการ </a:t>
            </a:r>
          </a:p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97,929,900 บาท</a:t>
            </a:r>
          </a:p>
          <a:p>
            <a:pPr algn="ctr"/>
            <a:r>
              <a:rPr lang="th-TH" sz="1800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42%</a:t>
            </a:r>
            <a:endParaRPr lang="th-TH" sz="1800" b="1" dirty="0">
              <a:solidFill>
                <a:srgbClr val="0000CC"/>
              </a:solidFill>
              <a:effectLst>
                <a:glow rad="2286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5791200" y="3804063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1 ด้านเกษตร </a:t>
            </a:r>
            <a:r>
              <a:rPr lang="th-TH" sz="1800" b="1" dirty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r>
              <a:rPr lang="th-TH" sz="1800" b="1" dirty="0" smtClean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โครงการ </a:t>
            </a:r>
          </a:p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47,819,200 บาท</a:t>
            </a:r>
          </a:p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1800" b="1" dirty="0" smtClean="0">
                <a:solidFill>
                  <a:srgbClr val="0000CC"/>
                </a:solidFill>
                <a:effectLst>
                  <a:glow rad="1905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21%</a:t>
            </a:r>
            <a:endParaRPr lang="th-TH" sz="1800" b="1" dirty="0">
              <a:solidFill>
                <a:srgbClr val="0000CC"/>
              </a:solidFill>
              <a:effectLst>
                <a:glow rad="1905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6" name="ตัวเชื่อมต่อหักมุม 15"/>
          <p:cNvCxnSpPr/>
          <p:nvPr/>
        </p:nvCxnSpPr>
        <p:spPr>
          <a:xfrm>
            <a:off x="5431705" y="3483818"/>
            <a:ext cx="2040706" cy="428249"/>
          </a:xfrm>
          <a:prstGeom prst="bentConnector2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หักมุม 20"/>
          <p:cNvCxnSpPr/>
          <p:nvPr/>
        </p:nvCxnSpPr>
        <p:spPr>
          <a:xfrm flipV="1">
            <a:off x="1471205" y="3897636"/>
            <a:ext cx="2024999" cy="327709"/>
          </a:xfrm>
          <a:prstGeom prst="bentConnector3">
            <a:avLst>
              <a:gd name="adj1" fmla="val 246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สี่เหลี่ยมผืนผ้า 1"/>
          <p:cNvSpPr/>
          <p:nvPr/>
        </p:nvSpPr>
        <p:spPr>
          <a:xfrm>
            <a:off x="262307" y="142594"/>
            <a:ext cx="8611098" cy="1569660"/>
          </a:xfrm>
          <a:prstGeom prst="rect">
            <a:avLst/>
          </a:prstGeom>
          <a:solidFill>
            <a:srgbClr val="7030A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จังหวัด</a:t>
            </a:r>
            <a:r>
              <a:rPr lang="th-TH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พะเยาได้รับการสนับสนุนงบประมาณ </a:t>
            </a:r>
          </a:p>
          <a:p>
            <a:pPr algn="ctr">
              <a:defRPr/>
            </a:pPr>
            <a:r>
              <a:rPr lang="th-TH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โครงการตามแผนปฏิบัติราชการประจำปีงบประมาณ พ.ศ. 2562</a:t>
            </a:r>
          </a:p>
          <a:p>
            <a:pPr algn="ctr">
              <a:defRPr/>
            </a:pPr>
            <a:r>
              <a:rPr lang="th-TH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จำนวน 49 โครงการ งบประมาณ </a:t>
            </a:r>
            <a:r>
              <a:rPr lang="th-TH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233,048,000  บาท</a:t>
            </a:r>
            <a:endParaRPr lang="th-TH" sz="3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cxnSp>
        <p:nvCxnSpPr>
          <p:cNvPr id="10" name="ตัวเชื่อมต่อหักมุม 9"/>
          <p:cNvCxnSpPr/>
          <p:nvPr/>
        </p:nvCxnSpPr>
        <p:spPr>
          <a:xfrm flipV="1">
            <a:off x="2991453" y="5521590"/>
            <a:ext cx="1246115" cy="365619"/>
          </a:xfrm>
          <a:prstGeom prst="bentConnector3">
            <a:avLst>
              <a:gd name="adj1" fmla="val 401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หักมุม 14"/>
          <p:cNvCxnSpPr/>
          <p:nvPr/>
        </p:nvCxnSpPr>
        <p:spPr>
          <a:xfrm>
            <a:off x="5633161" y="5028765"/>
            <a:ext cx="1602980" cy="470142"/>
          </a:xfrm>
          <a:prstGeom prst="bentConnector3">
            <a:avLst>
              <a:gd name="adj1" fmla="val 100706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หักมุม 16"/>
          <p:cNvCxnSpPr/>
          <p:nvPr/>
        </p:nvCxnSpPr>
        <p:spPr>
          <a:xfrm>
            <a:off x="3676425" y="2905832"/>
            <a:ext cx="286014" cy="228601"/>
          </a:xfrm>
          <a:prstGeom prst="bentConnector3">
            <a:avLst>
              <a:gd name="adj1" fmla="val -3284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ตัวเชื่อมต่อหักมุม 17"/>
          <p:cNvCxnSpPr/>
          <p:nvPr/>
        </p:nvCxnSpPr>
        <p:spPr>
          <a:xfrm>
            <a:off x="2634772" y="3336593"/>
            <a:ext cx="1024513" cy="142568"/>
          </a:xfrm>
          <a:prstGeom prst="bentConnector3">
            <a:avLst>
              <a:gd name="adj1" fmla="val 99585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หักมุม 18"/>
          <p:cNvCxnSpPr/>
          <p:nvPr/>
        </p:nvCxnSpPr>
        <p:spPr>
          <a:xfrm rot="10800000" flipV="1">
            <a:off x="4499339" y="2742344"/>
            <a:ext cx="1410755" cy="211354"/>
          </a:xfrm>
          <a:prstGeom prst="bentConnector3">
            <a:avLst>
              <a:gd name="adj1" fmla="val 99813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กล่องข้อความ 19"/>
          <p:cNvSpPr txBox="1"/>
          <p:nvPr/>
        </p:nvSpPr>
        <p:spPr>
          <a:xfrm>
            <a:off x="5676995" y="5491428"/>
            <a:ext cx="33528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2 ด้านท่องเที่ยว 13 โครงการ </a:t>
            </a:r>
          </a:p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42,229,600 บาท</a:t>
            </a:r>
          </a:p>
          <a:p>
            <a:pPr algn="ctr"/>
            <a:r>
              <a:rPr lang="th-TH" sz="1800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18%</a:t>
            </a:r>
            <a:endParaRPr lang="th-TH" sz="1800" b="1" dirty="0">
              <a:solidFill>
                <a:srgbClr val="0000CC"/>
              </a:solidFill>
              <a:effectLst>
                <a:glow rad="2286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กล่องข้อความ 21"/>
          <p:cNvSpPr txBox="1"/>
          <p:nvPr/>
        </p:nvSpPr>
        <p:spPr>
          <a:xfrm>
            <a:off x="-7120" y="4230750"/>
            <a:ext cx="33528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4 สร้างคุณค่าและพัฒนาคุณภาพชีวิต2 โครงการ งบประมาณ 9,700,000 บาท</a:t>
            </a:r>
          </a:p>
          <a:p>
            <a:pPr algn="ctr"/>
            <a:r>
              <a:rPr lang="th-TH" sz="1800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4%</a:t>
            </a:r>
            <a:endParaRPr lang="th-TH" sz="1800" b="1" dirty="0">
              <a:solidFill>
                <a:srgbClr val="0000CC"/>
              </a:solidFill>
              <a:effectLst>
                <a:glow rad="2286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กล่องข้อความ 22"/>
          <p:cNvSpPr txBox="1"/>
          <p:nvPr/>
        </p:nvSpPr>
        <p:spPr>
          <a:xfrm>
            <a:off x="-213274" y="2843910"/>
            <a:ext cx="33528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5 ด้านทรัพยากรและสิ่งแวดล้อม</a:t>
            </a:r>
          </a:p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3 โครงการ งบประมาณ 10,362,500 บาท</a:t>
            </a:r>
          </a:p>
          <a:p>
            <a:pPr algn="ctr"/>
            <a:r>
              <a:rPr lang="th-TH" sz="1800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4%</a:t>
            </a:r>
            <a:endParaRPr lang="th-TH" sz="1800" b="1" dirty="0">
              <a:solidFill>
                <a:srgbClr val="0000CC"/>
              </a:solidFill>
              <a:effectLst>
                <a:glow rad="2286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กล่องข้อความ 23"/>
          <p:cNvSpPr txBox="1"/>
          <p:nvPr/>
        </p:nvSpPr>
        <p:spPr>
          <a:xfrm>
            <a:off x="1982885" y="2137357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6 ความมั่นคงตามแนวชายแดน </a:t>
            </a:r>
          </a:p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4 โครงการ งบประมาณ 16,006,800 บาท</a:t>
            </a:r>
          </a:p>
          <a:p>
            <a:pPr algn="ctr"/>
            <a:r>
              <a:rPr lang="th-TH" sz="1800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1800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en-US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800" b="1" dirty="0">
              <a:solidFill>
                <a:srgbClr val="0000CC"/>
              </a:solidFill>
              <a:effectLst>
                <a:glow rad="2286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กล่องข้อความ 24"/>
          <p:cNvSpPr txBox="1"/>
          <p:nvPr/>
        </p:nvSpPr>
        <p:spPr>
          <a:xfrm>
            <a:off x="5520605" y="2543419"/>
            <a:ext cx="33528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ค่าใช้จ่ายในการบริหารงานจังหวัดแบบบูรณาการ</a:t>
            </a:r>
          </a:p>
          <a:p>
            <a:pPr algn="ctr"/>
            <a:r>
              <a:rPr lang="th-TH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9,000,000 บาท</a:t>
            </a:r>
          </a:p>
          <a:p>
            <a:pPr algn="ctr"/>
            <a:r>
              <a:rPr lang="th-TH" sz="1800" b="1" dirty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 </a:t>
            </a:r>
            <a:r>
              <a:rPr lang="en-US" sz="1800" b="1" dirty="0" smtClean="0">
                <a:solidFill>
                  <a:srgbClr val="0000CC"/>
                </a:solidFill>
                <a:effectLst>
                  <a:glow rad="228600">
                    <a:prstClr val="white"/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4%</a:t>
            </a:r>
            <a:endParaRPr lang="th-TH" sz="1800" b="1" dirty="0">
              <a:solidFill>
                <a:srgbClr val="0000CC"/>
              </a:solidFill>
              <a:effectLst>
                <a:glow rad="228600">
                  <a:prstClr val="white"/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809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/>
          <p:cNvSpPr txBox="1"/>
          <p:nvPr/>
        </p:nvSpPr>
        <p:spPr>
          <a:xfrm>
            <a:off x="0" y="155935"/>
            <a:ext cx="9144000" cy="584775"/>
          </a:xfrm>
          <a:prstGeom prst="rect">
            <a:avLst/>
          </a:prstGeom>
          <a:solidFill>
            <a:srgbClr val="990033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ผลการเบิกจ่ายงบประมาณ ประจำปี 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2562</a:t>
            </a:r>
            <a:endParaRPr lang="th-TH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1565010" y="804358"/>
            <a:ext cx="5806695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งบประมาณทั้งสิ้น </a:t>
            </a:r>
            <a:r>
              <a:rPr lang="th-TH" sz="3200" dirty="0">
                <a:solidFill>
                  <a:srgbClr val="0000FF"/>
                </a:solidFill>
              </a:rPr>
              <a:t> </a:t>
            </a:r>
            <a:r>
              <a:rPr lang="th-TH" sz="3200" b="1" i="0" u="none" strike="noStrike" dirty="0" smtClean="0">
                <a:solidFill>
                  <a:srgbClr val="0000FF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233,048,000.00</a:t>
            </a:r>
            <a:r>
              <a:rPr lang="th-TH" sz="3200" dirty="0" smtClean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32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7" name="แผนภูมิ 26"/>
          <p:cNvGraphicFramePr/>
          <p:nvPr>
            <p:extLst>
              <p:ext uri="{D42A27DB-BD31-4B8C-83A1-F6EECF244321}">
                <p14:modId xmlns:p14="http://schemas.microsoft.com/office/powerpoint/2010/main" val="3730865338"/>
              </p:ext>
            </p:extLst>
          </p:nvPr>
        </p:nvGraphicFramePr>
        <p:xfrm>
          <a:off x="1440771" y="1389133"/>
          <a:ext cx="5846180" cy="3127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สี่เหลี่ยมผืนผ้า 31"/>
          <p:cNvSpPr/>
          <p:nvPr/>
        </p:nvSpPr>
        <p:spPr>
          <a:xfrm>
            <a:off x="5424284" y="2667686"/>
            <a:ext cx="3719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เหลือจ่าย/ยกเลิกโครงการ</a:t>
            </a:r>
          </a:p>
          <a:p>
            <a:pPr lvl="0" algn="ctr"/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64,642,410.60</a:t>
            </a:r>
            <a:endParaRPr lang="th-TH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สี่เหลี่ยมผืนผ้า 33"/>
          <p:cNvSpPr/>
          <p:nvPr/>
        </p:nvSpPr>
        <p:spPr>
          <a:xfrm>
            <a:off x="-531962" y="3285091"/>
            <a:ext cx="39454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คงเหลือ</a:t>
            </a:r>
          </a:p>
          <a:p>
            <a:pPr algn="ctr"/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52,385,364.70 </a:t>
            </a:r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object 4"/>
          <p:cNvSpPr txBox="1"/>
          <p:nvPr/>
        </p:nvSpPr>
        <p:spPr>
          <a:xfrm>
            <a:off x="1238754" y="5659551"/>
            <a:ext cx="7710512" cy="1183342"/>
          </a:xfrm>
          <a:prstGeom prst="rect">
            <a:avLst/>
          </a:prstGeom>
          <a:solidFill>
            <a:schemeClr val="bg1"/>
          </a:solidFill>
          <a:ln w="25400" cmpd="tri">
            <a:solidFill>
              <a:srgbClr val="0000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78178">
              <a:lnSpc>
                <a:spcPct val="94166"/>
              </a:lnSpc>
              <a:spcBef>
                <a:spcPts val="94"/>
              </a:spcBef>
            </a:pP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1.</a:t>
            </a:r>
            <a:r>
              <a:rPr sz="1710" b="1" spc="16" dirty="0">
                <a:solidFill>
                  <a:prstClr val="black"/>
                </a:solidFill>
                <a:latin typeface="TH SarabunPSK"/>
                <a:cs typeface="TH SarabunPSK"/>
              </a:rPr>
              <a:t> 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แต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่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ตั้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งค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ณะ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ท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ํา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า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นเ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ร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่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รัดติดตา</a:t>
            </a:r>
            <a:r>
              <a:rPr sz="1710" b="1" spc="-3" dirty="0" err="1">
                <a:solidFill>
                  <a:prstClr val="black"/>
                </a:solidFill>
                <a:latin typeface="TH SarabunPSK"/>
                <a:cs typeface="TH SarabunPSK"/>
              </a:rPr>
              <a:t>ม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การใชจ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่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าย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บประ</a:t>
            </a:r>
            <a:r>
              <a:rPr sz="1710" b="1" spc="-3" dirty="0" err="1">
                <a:solidFill>
                  <a:prstClr val="black"/>
                </a:solidFill>
                <a:latin typeface="TH SarabunPSK"/>
                <a:cs typeface="TH SarabunPSK"/>
              </a:rPr>
              <a:t>ม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าณ</a:t>
            </a:r>
            <a:r>
              <a:rPr sz="1710" b="1" dirty="0">
                <a:solidFill>
                  <a:prstClr val="black"/>
                </a:solidFill>
                <a:latin typeface="TH SarabunPSK"/>
                <a:cs typeface="TH SarabunPSK"/>
              </a:rPr>
              <a:t> 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และประชุ</a:t>
            </a:r>
            <a:r>
              <a:rPr sz="1710" b="1" spc="-3" dirty="0" err="1">
                <a:solidFill>
                  <a:prstClr val="black"/>
                </a:solidFill>
                <a:latin typeface="TH SarabunPSK"/>
                <a:cs typeface="TH SarabunPSK"/>
              </a:rPr>
              <a:t>ม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เ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ร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่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รัดติดตา</a:t>
            </a:r>
            <a:r>
              <a:rPr sz="1710" b="1" spc="-3" dirty="0" err="1">
                <a:solidFill>
                  <a:prstClr val="black"/>
                </a:solidFill>
                <a:latin typeface="TH SarabunPSK"/>
                <a:cs typeface="TH SarabunPSK"/>
              </a:rPr>
              <a:t>ม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อย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่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า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ต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่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อ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เน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ื่อง</a:t>
            </a:r>
            <a:endParaRPr sz="1710" dirty="0">
              <a:solidFill>
                <a:prstClr val="black"/>
              </a:solidFill>
              <a:latin typeface="TH SarabunPSK"/>
              <a:cs typeface="TH SarabunPSK"/>
            </a:endParaRPr>
          </a:p>
          <a:p>
            <a:pPr marL="78178">
              <a:lnSpc>
                <a:spcPct val="94166"/>
              </a:lnSpc>
              <a:spcBef>
                <a:spcPts val="141"/>
              </a:spcBef>
            </a:pPr>
            <a:r>
              <a:rPr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2</a:t>
            </a:r>
            <a:r>
              <a:rPr sz="1710" b="1" dirty="0">
                <a:solidFill>
                  <a:prstClr val="black"/>
                </a:solidFill>
                <a:latin typeface="TH SarabunPSK"/>
                <a:cs typeface="TH SarabunPSK"/>
              </a:rPr>
              <a:t>.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 </a:t>
            </a:r>
            <a:r>
              <a:rPr lang="th-TH"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ท</a:t>
            </a:r>
            <a:r>
              <a:rPr lang="th-TH"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ํา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แผ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น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การ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เ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บิกจ่าย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บประ</a:t>
            </a:r>
            <a:r>
              <a:rPr lang="th-TH" sz="1710" b="1" spc="-3" dirty="0">
                <a:solidFill>
                  <a:prstClr val="black"/>
                </a:solidFill>
                <a:latin typeface="TH SarabunPSK"/>
                <a:cs typeface="TH SarabunPSK"/>
              </a:rPr>
              <a:t>ม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าณ</a:t>
            </a:r>
            <a:r>
              <a:rPr lang="th-TH"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ประจําป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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บประ</a:t>
            </a:r>
            <a:r>
              <a:rPr lang="th-TH" sz="1710" b="1" spc="-3" dirty="0">
                <a:solidFill>
                  <a:prstClr val="black"/>
                </a:solidFill>
                <a:latin typeface="TH SarabunPSK"/>
                <a:cs typeface="TH SarabunPSK"/>
              </a:rPr>
              <a:t>ม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าณ </a:t>
            </a:r>
            <a:r>
              <a:rPr lang="th-TH" sz="1710" b="1" spc="-3" dirty="0">
                <a:solidFill>
                  <a:prstClr val="black"/>
                </a:solidFill>
                <a:latin typeface="TH SarabunPSK"/>
                <a:cs typeface="TH SarabunPSK"/>
              </a:rPr>
              <a:t>พ.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ศ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.</a:t>
            </a:r>
            <a:r>
              <a:rPr lang="th-TH" sz="1710" b="1" spc="-3" dirty="0">
                <a:solidFill>
                  <a:prstClr val="black"/>
                </a:solidFill>
                <a:latin typeface="TH SarabunPSK"/>
                <a:cs typeface="TH SarabunPSK"/>
              </a:rPr>
              <a:t> </a:t>
            </a:r>
            <a:r>
              <a:rPr lang="th-TH" sz="1710" b="1" spc="3" dirty="0" smtClean="0">
                <a:solidFill>
                  <a:prstClr val="black"/>
                </a:solidFill>
                <a:latin typeface="TH SarabunPSK"/>
                <a:cs typeface="TH SarabunPSK"/>
              </a:rPr>
              <a:t>2562</a:t>
            </a:r>
            <a:endParaRPr lang="th-TH" sz="1710" dirty="0">
              <a:solidFill>
                <a:prstClr val="black"/>
              </a:solidFill>
              <a:latin typeface="TH SarabunPSK"/>
              <a:cs typeface="TH SarabunPSK"/>
            </a:endParaRPr>
          </a:p>
          <a:p>
            <a:pPr marL="78178">
              <a:lnSpc>
                <a:spcPct val="94166"/>
              </a:lnSpc>
              <a:spcBef>
                <a:spcPts val="141"/>
              </a:spcBef>
            </a:pP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3. 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เ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ร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่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รัดติดตา</a:t>
            </a:r>
            <a:r>
              <a:rPr sz="1710" b="1" spc="-3" dirty="0" err="1">
                <a:solidFill>
                  <a:prstClr val="black"/>
                </a:solidFill>
                <a:latin typeface="TH SarabunPSK"/>
                <a:cs typeface="TH SarabunPSK"/>
              </a:rPr>
              <a:t>ม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การดํา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เน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ิ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น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การและการใชจ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่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าย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บประ</a:t>
            </a:r>
            <a:r>
              <a:rPr sz="1710" b="1" spc="-3" dirty="0" err="1">
                <a:solidFill>
                  <a:prstClr val="black"/>
                </a:solidFill>
                <a:latin typeface="TH SarabunPSK"/>
                <a:cs typeface="TH SarabunPSK"/>
              </a:rPr>
              <a:t>ม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าณ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ทุกเดือน เพื่อให้การ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เ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บิกจ่าย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เง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ิ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น</a:t>
            </a:r>
            <a:r>
              <a:rPr lang="th-TH"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ใ</a:t>
            </a:r>
            <a:r>
              <a:rPr lang="th-TH"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ห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</a:t>
            </a:r>
            <a:r>
              <a:rPr lang="th-TH"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เ</a:t>
            </a:r>
            <a:r>
              <a:rPr lang="th-TH"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ป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</a:t>
            </a:r>
            <a:r>
              <a:rPr lang="th-TH"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น</a:t>
            </a:r>
            <a:r>
              <a:rPr lang="th-TH" sz="1710" b="1" spc="-3" dirty="0" err="1">
                <a:solidFill>
                  <a:prstClr val="black"/>
                </a:solidFill>
                <a:latin typeface="TH SarabunPSK"/>
                <a:cs typeface="TH SarabunPSK"/>
              </a:rPr>
              <a:t>ไ</a:t>
            </a:r>
            <a:r>
              <a:rPr lang="th-TH"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ป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ตา</a:t>
            </a:r>
            <a:r>
              <a:rPr lang="th-TH" sz="1710" b="1" spc="-3" dirty="0">
                <a:solidFill>
                  <a:prstClr val="black"/>
                </a:solidFill>
                <a:latin typeface="TH SarabunPSK"/>
                <a:cs typeface="TH SarabunPSK"/>
              </a:rPr>
              <a:t>มม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าตรการ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เ</a:t>
            </a:r>
            <a:r>
              <a:rPr lang="th-TH" sz="1710" b="1" spc="-3" dirty="0">
                <a:solidFill>
                  <a:prstClr val="black"/>
                </a:solidFill>
                <a:latin typeface="TH SarabunPSK"/>
                <a:cs typeface="TH SarabunPSK"/>
              </a:rPr>
              <a:t>พ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ิ่</a:t>
            </a:r>
            <a:r>
              <a:rPr lang="th-TH" sz="1710" b="1" spc="-3" dirty="0">
                <a:solidFill>
                  <a:prstClr val="black"/>
                </a:solidFill>
                <a:latin typeface="TH SarabunPSK"/>
                <a:cs typeface="TH SarabunPSK"/>
              </a:rPr>
              <a:t>ม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ประสิ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ทธ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ิภา</a:t>
            </a:r>
            <a:r>
              <a:rPr lang="th-TH" sz="1710" b="1" spc="-3" dirty="0">
                <a:solidFill>
                  <a:prstClr val="black"/>
                </a:solidFill>
                <a:latin typeface="TH SarabunPSK"/>
                <a:cs typeface="TH SarabunPSK"/>
              </a:rPr>
              <a:t>พ</a:t>
            </a:r>
            <a:endParaRPr sz="1710" dirty="0">
              <a:solidFill>
                <a:prstClr val="black"/>
              </a:solidFill>
              <a:latin typeface="TH SarabunPSK"/>
              <a:cs typeface="TH SarabunPSK"/>
            </a:endParaRPr>
          </a:p>
          <a:p>
            <a:pPr marL="518651" marR="43667" indent="-440471">
              <a:lnSpc>
                <a:spcPts val="2319"/>
              </a:lnSpc>
              <a:spcBef>
                <a:spcPts val="141"/>
              </a:spcBef>
            </a:pP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4</a:t>
            </a:r>
            <a:r>
              <a:rPr sz="1710" b="1" dirty="0">
                <a:solidFill>
                  <a:prstClr val="black"/>
                </a:solidFill>
                <a:latin typeface="TH SarabunPSK"/>
                <a:cs typeface="TH SarabunPSK"/>
              </a:rPr>
              <a:t>. </a:t>
            </a:r>
            <a:r>
              <a:rPr lang="th-TH" sz="1710" b="1" dirty="0">
                <a:solidFill>
                  <a:prstClr val="black"/>
                </a:solidFill>
                <a:latin typeface="TH SarabunPSK"/>
                <a:cs typeface="TH SarabunPSK"/>
              </a:rPr>
              <a:t>กรณีมีปัญหาอุปสรรค หาแนวทางแก้ไขและ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แจ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งหน</a:t>
            </a:r>
            <a:r>
              <a:rPr lang="th-TH" sz="1710" b="1" spc="3" dirty="0">
                <a:solidFill>
                  <a:prstClr val="black"/>
                </a:solidFill>
                <a:latin typeface="TH SarabunPSK"/>
                <a:cs typeface="TH SarabunPSK"/>
              </a:rPr>
              <a:t>่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วย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า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น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ใ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ห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ปรับแผ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น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การดํา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เน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ิ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นง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า</a:t>
            </a:r>
            <a:r>
              <a:rPr sz="1710" b="1" spc="3" dirty="0" err="1">
                <a:solidFill>
                  <a:prstClr val="black"/>
                </a:solidFill>
                <a:latin typeface="TH SarabunPSK"/>
                <a:cs typeface="TH SarabunPSK"/>
              </a:rPr>
              <a:t>นเ</a:t>
            </a:r>
            <a:r>
              <a:rPr sz="1710" b="1" dirty="0" err="1">
                <a:solidFill>
                  <a:prstClr val="black"/>
                </a:solidFill>
                <a:latin typeface="TH SarabunPSK"/>
                <a:cs typeface="TH SarabunPSK"/>
              </a:rPr>
              <a:t>ร็วขึ้น</a:t>
            </a:r>
            <a:endParaRPr sz="1710" dirty="0">
              <a:solidFill>
                <a:prstClr val="black"/>
              </a:solidFill>
              <a:latin typeface="TH SarabunPSK"/>
              <a:cs typeface="TH SarabunPSK"/>
            </a:endParaRPr>
          </a:p>
        </p:txBody>
      </p:sp>
      <p:sp>
        <p:nvSpPr>
          <p:cNvPr id="8" name="รูปห้าเหลี่ยม 7"/>
          <p:cNvSpPr/>
          <p:nvPr/>
        </p:nvSpPr>
        <p:spPr>
          <a:xfrm>
            <a:off x="96080" y="5709349"/>
            <a:ext cx="966540" cy="577631"/>
          </a:xfrm>
          <a:prstGeom prst="homePlate">
            <a:avLst>
              <a:gd name="adj" fmla="val 19079"/>
            </a:avLst>
          </a:prstGeom>
          <a:solidFill>
            <a:srgbClr val="FFFFCC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52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แนวทางเร่งรัด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19943" y="2088021"/>
            <a:ext cx="21435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เบิกจ่าย </a:t>
            </a:r>
          </a:p>
          <a:p>
            <a:pPr algn="ctr"/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116,020,224.70 </a:t>
            </a:r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3" name="ตัวเชื่อมต่อหักมุม 12"/>
          <p:cNvCxnSpPr/>
          <p:nvPr/>
        </p:nvCxnSpPr>
        <p:spPr>
          <a:xfrm flipV="1">
            <a:off x="2256742" y="3264259"/>
            <a:ext cx="2276096" cy="260378"/>
          </a:xfrm>
          <a:prstGeom prst="bentConnector3">
            <a:avLst>
              <a:gd name="adj1" fmla="val -59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กล่องข้อความ 6"/>
          <p:cNvSpPr txBox="1"/>
          <p:nvPr/>
        </p:nvSpPr>
        <p:spPr>
          <a:xfrm>
            <a:off x="96080" y="4399543"/>
            <a:ext cx="9047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 </a:t>
            </a:r>
            <a:r>
              <a:rPr lang="en-US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1. </a:t>
            </a:r>
            <a:r>
              <a:rPr lang="th-TH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มีโครงการ </a:t>
            </a:r>
            <a:r>
              <a:rPr lang="en-US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y2 </a:t>
            </a:r>
            <a:r>
              <a:rPr lang="th-TH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ได้รับการสนับสนุนงบฯ จากเงินเหลือจ่าย จำนวน 13 โครงการ เป็นเงิน 13,261,380 บาท</a:t>
            </a:r>
          </a:p>
          <a:p>
            <a:r>
              <a:rPr lang="th-TH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2. มีโครงการใหม่เสนอขอรับการสนับสนุนงบฯ จากเงินที่ยกเลิกโครงการ  จำนวน 48 โครงการ เป็นเงิน</a:t>
            </a:r>
          </a:p>
          <a:p>
            <a:pPr lvl="0"/>
            <a:r>
              <a:rPr lang="th-TH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40,463,465 บาท (อนุมัติ โครงการรอบแรกมา 21 โครงการเป็นเงิน 17,234,800 บาท </a:t>
            </a:r>
            <a:r>
              <a:rPr lang="th-TH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รอบ 2 </a:t>
            </a:r>
            <a:r>
              <a:rPr lang="th-TH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เหลือ 27 โครงการ อยู่ระหว่างการ</a:t>
            </a:r>
            <a:r>
              <a:rPr lang="th-TH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พิจารณา</a:t>
            </a:r>
            <a:r>
              <a:rPr lang="th-TH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ของสำนักงบประมาณเป็นเงิน </a:t>
            </a:r>
            <a:r>
              <a:rPr lang="th-TH" sz="1800" b="1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23,228,665 บาท )</a:t>
            </a:r>
            <a:endParaRPr lang="th-TH" sz="18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8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496909" y="2229054"/>
            <a:ext cx="1159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effectLst>
                  <a:glow rad="127000">
                    <a:prstClr val="white"/>
                  </a:glow>
                  <a:outerShdw blurRad="38100" dist="38100" dir="2700000" algn="tl">
                    <a:prstClr val="black">
                      <a:lumMod val="50000"/>
                      <a:lumOff val="50000"/>
                      <a:alpha val="43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22.74</a:t>
            </a:r>
            <a:r>
              <a:rPr lang="en-US" sz="3200" b="1" dirty="0" smtClean="0">
                <a:solidFill>
                  <a:prstClr val="black"/>
                </a:solidFill>
                <a:effectLst>
                  <a:glow rad="127000">
                    <a:prstClr val="white"/>
                  </a:glow>
                  <a:outerShdw blurRad="38100" dist="38100" dir="2700000" algn="tl">
                    <a:prstClr val="black">
                      <a:lumMod val="50000"/>
                      <a:lumOff val="50000"/>
                      <a:alpha val="43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3200" b="1" dirty="0">
              <a:solidFill>
                <a:prstClr val="black"/>
              </a:solidFill>
              <a:effectLst>
                <a:glow rad="127000">
                  <a:prstClr val="white"/>
                </a:glow>
                <a:outerShdw blurRad="38100" dist="38100" dir="2700000" algn="tl">
                  <a:prstClr val="black">
                    <a:lumMod val="50000"/>
                    <a:lumOff val="50000"/>
                    <a:alpha val="43000"/>
                  </a:prst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4309585" y="3277548"/>
            <a:ext cx="1151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solidFill>
                  <a:prstClr val="black"/>
                </a:solidFill>
                <a:effectLst>
                  <a:glow rad="127000">
                    <a:prstClr val="white"/>
                  </a:glow>
                  <a:outerShdw blurRad="38100" dist="38100" dir="2700000" algn="tl">
                    <a:prstClr val="black">
                      <a:lumMod val="50000"/>
                      <a:lumOff val="50000"/>
                      <a:alpha val="43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22.</a:t>
            </a:r>
            <a:r>
              <a:rPr lang="en-US" sz="3200" b="1" dirty="0" smtClean="0">
                <a:solidFill>
                  <a:prstClr val="black"/>
                </a:solidFill>
                <a:effectLst>
                  <a:glow rad="127000">
                    <a:prstClr val="white"/>
                  </a:glow>
                  <a:outerShdw blurRad="38100" dist="38100" dir="2700000" algn="tl">
                    <a:prstClr val="black">
                      <a:lumMod val="50000"/>
                      <a:lumOff val="50000"/>
                      <a:alpha val="43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48</a:t>
            </a:r>
            <a:r>
              <a:rPr lang="en-US" sz="3200" b="1" dirty="0" smtClean="0">
                <a:solidFill>
                  <a:prstClr val="black"/>
                </a:solidFill>
                <a:effectLst>
                  <a:glow rad="127000">
                    <a:prstClr val="white"/>
                  </a:glow>
                  <a:outerShdw blurRad="38100" dist="38100" dir="2700000" algn="tl">
                    <a:prstClr val="black">
                      <a:lumMod val="50000"/>
                      <a:lumOff val="50000"/>
                      <a:alpha val="43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3200" b="1" dirty="0">
              <a:solidFill>
                <a:prstClr val="black"/>
              </a:solidFill>
              <a:effectLst>
                <a:glow rad="127000">
                  <a:prstClr val="white"/>
                </a:glow>
                <a:outerShdw blurRad="38100" dist="38100" dir="2700000" algn="tl">
                  <a:prstClr val="black">
                    <a:lumMod val="50000"/>
                    <a:lumOff val="50000"/>
                    <a:alpha val="43000"/>
                  </a:prst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3208556" y="2221591"/>
            <a:ext cx="13268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effectLst>
                  <a:glow rad="127000">
                    <a:prstClr val="white"/>
                  </a:glow>
                  <a:outerShdw blurRad="38100" dist="38100" dir="2700000" algn="tl">
                    <a:prstClr val="black">
                      <a:lumMod val="50000"/>
                      <a:lumOff val="50000"/>
                      <a:alpha val="43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49.78</a:t>
            </a:r>
            <a:r>
              <a:rPr lang="en-US" sz="3200" b="1" dirty="0" smtClean="0">
                <a:solidFill>
                  <a:prstClr val="black"/>
                </a:solidFill>
                <a:effectLst>
                  <a:glow rad="127000">
                    <a:prstClr val="white"/>
                  </a:glow>
                  <a:outerShdw blurRad="38100" dist="38100" dir="2700000" algn="tl">
                    <a:prstClr val="black">
                      <a:lumMod val="50000"/>
                      <a:lumOff val="50000"/>
                      <a:alpha val="43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3200" b="1" dirty="0">
              <a:solidFill>
                <a:prstClr val="black"/>
              </a:solidFill>
              <a:effectLst>
                <a:glow rad="127000">
                  <a:prstClr val="white"/>
                </a:glow>
                <a:outerShdw blurRad="38100" dist="38100" dir="2700000" algn="tl">
                  <a:prstClr val="black">
                    <a:lumMod val="50000"/>
                    <a:lumOff val="50000"/>
                    <a:alpha val="43000"/>
                  </a:prst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136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326</Words>
  <Application>Microsoft Office PowerPoint</Application>
  <PresentationFormat>นำเสนอทางหน้าจอ (4:3)</PresentationFormat>
  <Paragraphs>42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12" baseType="lpstr">
      <vt:lpstr>Angsana New</vt:lpstr>
      <vt:lpstr>Arial</vt:lpstr>
      <vt:lpstr>Calibri</vt:lpstr>
      <vt:lpstr>Calibri Light</vt:lpstr>
      <vt:lpstr>Cordia New</vt:lpstr>
      <vt:lpstr>TH SarabunIT๙</vt:lpstr>
      <vt:lpstr>TH SarabunPSK</vt:lpstr>
      <vt:lpstr>Times New Roman</vt:lpstr>
      <vt:lpstr>Office Theme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WINDOWS10</dc:creator>
  <cp:lastModifiedBy>กลุ่มงานยุทธศาสตร์ฯ จ.พะเยา</cp:lastModifiedBy>
  <cp:revision>36</cp:revision>
  <cp:lastPrinted>2019-08-15T04:10:24Z</cp:lastPrinted>
  <dcterms:created xsi:type="dcterms:W3CDTF">2019-06-24T02:20:21Z</dcterms:created>
  <dcterms:modified xsi:type="dcterms:W3CDTF">2019-08-15T04:11:48Z</dcterms:modified>
</cp:coreProperties>
</file>