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Sheet1!$A$2:$A$3</c:f>
              <c:strCache>
                <c:ptCount val="2"/>
                <c:pt idx="0">
                  <c:v>ไตรมาสที่ 1</c:v>
                </c:pt>
                <c:pt idx="1">
                  <c:v>ไตรมาสที่ 2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 formatCode="General">
                  <c:v>494000</c:v>
                </c:pt>
                <c:pt idx="1">
                  <c:v>15906000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ไตรมาสที่ 1</c:v>
                </c:pt>
                <c:pt idx="1">
                  <c:v>ไตรมาสที่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3.0121951219512195</c:v>
                </c:pt>
                <c:pt idx="1">
                  <c:v>96.987804878048777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"/>
          <c:dPt>
            <c:idx val="0"/>
            <c:bubble3D val="0"/>
            <c:explosion val="5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explosion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Sheet1!$A$2:$A$4</c:f>
              <c:strCache>
                <c:ptCount val="3"/>
                <c:pt idx="0">
                  <c:v>ไตรมาสที่ 1</c:v>
                </c:pt>
                <c:pt idx="1">
                  <c:v>ไตรมาสที่ 2</c:v>
                </c:pt>
                <c:pt idx="2">
                  <c:v>ไตรมาสที่ 3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12008400</c:v>
                </c:pt>
                <c:pt idx="1">
                  <c:v>1471500</c:v>
                </c:pt>
                <c:pt idx="2">
                  <c:v>2920100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ไตรมาสที่ 1</c:v>
                </c:pt>
                <c:pt idx="1">
                  <c:v>ไตรมาสที่ 2</c:v>
                </c:pt>
                <c:pt idx="2">
                  <c:v>ไตรมาสที่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73.221951219512192</c:v>
                </c:pt>
                <c:pt idx="1">
                  <c:v>8.9725609756097562</c:v>
                </c:pt>
                <c:pt idx="2">
                  <c:v>17.805487804878048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993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Sheet1!$A$2:$A$3</c:f>
              <c:strCache>
                <c:ptCount val="2"/>
                <c:pt idx="0">
                  <c:v>ไตรมาสที่ 1</c:v>
                </c:pt>
                <c:pt idx="1">
                  <c:v>ไตรมาสที่ 2</c:v>
                </c:pt>
              </c:strCache>
            </c:strRef>
          </c:cat>
          <c:val>
            <c:numRef>
              <c:f>Sheet1!$B$2:$B$3</c:f>
              <c:numCache>
                <c:formatCode>_-* #,##0_-;\-* #,##0_-;_-* "-"??_-;_-@_-</c:formatCode>
                <c:ptCount val="2"/>
                <c:pt idx="0">
                  <c:v>2839200</c:v>
                </c:pt>
                <c:pt idx="1">
                  <c:v>1627000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ไตรมาสที่ 1</c:v>
                </c:pt>
                <c:pt idx="1">
                  <c:v>ไตรมาสที่ 2</c:v>
                </c:pt>
              </c:strCache>
            </c:strRef>
          </c:cat>
          <c:val>
            <c:numRef>
              <c:f>Sheet1!$C$2:$C$3</c:f>
              <c:numCache>
                <c:formatCode>_-* #,##0_-;\-* #,##0_-;_-* "-"??_-;_-@_-</c:formatCode>
                <c:ptCount val="2"/>
                <c:pt idx="0">
                  <c:v>63.570820832027223</c:v>
                </c:pt>
                <c:pt idx="1">
                  <c:v>36.429179167972777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0.29508</cdr:x>
      <cdr:y>0.13755</cdr:y>
    </cdr:from>
    <cdr:to>
      <cdr:x>0.49503</cdr:x>
      <cdr:y>0.36003</cdr:y>
    </cdr:to>
    <cdr:sp macro="" textlink="">
      <cdr:nvSpPr>
        <cdr:cNvPr id="2" name="สี่เหลี่ยมผืนผ้า 1"/>
        <cdr:cNvSpPr/>
      </cdr:nvSpPr>
      <cdr:spPr>
        <a:xfrm xmlns:a="http://schemas.openxmlformats.org/drawingml/2006/main">
          <a:off x="1256682" y="399626"/>
          <a:ext cx="851515" cy="646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ctr"/>
          <a:r>
            <a:rPr lang="th-TH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18</a:t>
          </a:r>
          <a:r>
            <a:rPr 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%</a:t>
          </a:r>
          <a:endParaRPr lang="th-TH" sz="3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AE3B0-5F32-45F9-BE40-5028747F1EB0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3C040-200A-4488-ACB4-76CFD03B05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684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A4BF3-CCC8-4C77-BAE9-33FF8195A4D8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43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990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7125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002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189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864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428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705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78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930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584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554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14A9-289A-425B-B40B-FD30E3B54C9B}" type="datetimeFigureOut">
              <a:rPr lang="th-TH" smtClean="0"/>
              <a:t>15/08/62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75883-22A9-4398-AACC-2A970153DB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422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21000">
              <a:schemeClr val="accent4">
                <a:lumMod val="20000"/>
                <a:lumOff val="80000"/>
              </a:schemeClr>
            </a:gs>
            <a:gs pos="64000">
              <a:schemeClr val="accent4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1100666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แผนภูมิ 5"/>
          <p:cNvGraphicFramePr/>
          <p:nvPr>
            <p:extLst/>
          </p:nvPr>
        </p:nvGraphicFramePr>
        <p:xfrm>
          <a:off x="2205568" y="3238456"/>
          <a:ext cx="4991100" cy="310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กล่องข้อความ 12"/>
          <p:cNvSpPr txBox="1"/>
          <p:nvPr/>
        </p:nvSpPr>
        <p:spPr>
          <a:xfrm>
            <a:off x="0" y="4597400"/>
            <a:ext cx="335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ด้านถนน 10 โครงการ 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15,906,000 บาท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96%</a:t>
            </a:r>
            <a:endParaRPr lang="th-TH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44127" y="512641"/>
            <a:ext cx="8611098" cy="200054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sz="24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5613400" y="2597231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ด้านแหล่งน้ำ 1 โครงการ 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494,000 บาท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4</a:t>
            </a:r>
            <a:r>
              <a:rPr lang="en-US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b="1" dirty="0">
              <a:solidFill>
                <a:srgbClr val="0000CC"/>
              </a:solidFill>
              <a:effectLst>
                <a:glow rad="1905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" name="ตัวเชื่อมต่อหักมุม 15"/>
          <p:cNvCxnSpPr/>
          <p:nvPr/>
        </p:nvCxnSpPr>
        <p:spPr>
          <a:xfrm flipV="1">
            <a:off x="4885267" y="3074284"/>
            <a:ext cx="1117600" cy="270049"/>
          </a:xfrm>
          <a:prstGeom prst="bentConnector3">
            <a:avLst>
              <a:gd name="adj1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หักมุม 20"/>
          <p:cNvCxnSpPr/>
          <p:nvPr/>
        </p:nvCxnSpPr>
        <p:spPr>
          <a:xfrm flipV="1">
            <a:off x="1676400" y="4148668"/>
            <a:ext cx="1676400" cy="448732"/>
          </a:xfrm>
          <a:prstGeom prst="bentConnector3">
            <a:avLst>
              <a:gd name="adj1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266451" y="336631"/>
            <a:ext cx="8611098" cy="2062103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จังหวัด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พะเยาได้รับการสนับสนุนงบประมาณ งบกลางรายการเงินสำรองจ่าย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เพื่อกรณีฉุกเฉินหรือจำเป็นในอำนาจของรองนายกรัฐมนตรี 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ประจำปีงบประมาณ พ.ศ. 2562  ครั้งที่ 1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จำนวน 11 โครงการ งบประมาณ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16,400,000  บาท</a:t>
            </a:r>
            <a:endParaRPr lang="th-TH" sz="32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8644467" y="6269348"/>
            <a:ext cx="321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2</a:t>
            </a:r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84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21000">
              <a:schemeClr val="accent4">
                <a:lumMod val="20000"/>
                <a:lumOff val="80000"/>
              </a:schemeClr>
            </a:gs>
            <a:gs pos="64000">
              <a:schemeClr val="accent4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1142849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กล่องข้อความ 9"/>
          <p:cNvSpPr txBox="1"/>
          <p:nvPr/>
        </p:nvSpPr>
        <p:spPr>
          <a:xfrm>
            <a:off x="5437716" y="4993674"/>
            <a:ext cx="3500967" cy="1692771"/>
          </a:xfrm>
          <a:prstGeom prst="rect">
            <a:avLst/>
          </a:prstGeom>
          <a:solidFill>
            <a:srgbClr val="57D3FF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ดำเนินการแล้วเสร็จ จำนวน 6 โครงการ</a:t>
            </a:r>
          </a:p>
          <a:p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เบิกจ่ายแล้ว จำนวน 3 โครงการ</a:t>
            </a:r>
          </a:p>
          <a:p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เป็นเงิน 1,471,500 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อยู่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ระหว่างตรวจรับ/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</a:t>
            </a:r>
          </a:p>
          <a:p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จำนวน 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 เป็น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เงิน 5,750,000 </a:t>
            </a:r>
            <a:r>
              <a:rPr lang="th-TH" sz="2000" b="1" dirty="0">
                <a:solidFill>
                  <a:srgbClr val="0000CC"/>
                </a:solidFill>
                <a:effectLst>
                  <a:glow rad="1143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2000" b="1" dirty="0">
              <a:solidFill>
                <a:srgbClr val="0000CC"/>
              </a:solidFill>
              <a:effectLst>
                <a:glow rad="1143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770399" y="1656127"/>
            <a:ext cx="2573867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00CC"/>
                </a:solidFill>
                <a:effectLst>
                  <a:glow rad="1397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อยู่ระหว่างดำเนินการ </a:t>
            </a:r>
          </a:p>
          <a:p>
            <a:pPr algn="ctr"/>
            <a:r>
              <a:rPr lang="th-TH" sz="2400" b="1" dirty="0">
                <a:solidFill>
                  <a:srgbClr val="0000CC"/>
                </a:solidFill>
                <a:effectLst>
                  <a:glow rad="1397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2400" b="1" dirty="0">
                <a:solidFill>
                  <a:srgbClr val="0000CC"/>
                </a:solidFill>
                <a:effectLst>
                  <a:glow rad="1397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2400" b="1" dirty="0">
                <a:solidFill>
                  <a:srgbClr val="0000CC"/>
                </a:solidFill>
                <a:effectLst>
                  <a:glow rad="1397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โครงการ </a:t>
            </a:r>
          </a:p>
          <a:p>
            <a:pPr algn="ctr"/>
            <a:r>
              <a:rPr lang="th-TH" sz="2400" b="1" dirty="0">
                <a:solidFill>
                  <a:srgbClr val="0000CC"/>
                </a:solidFill>
                <a:effectLst>
                  <a:glow rad="1397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เป็นเงิน 6,258,400 บาท </a:t>
            </a:r>
            <a:endParaRPr lang="th-TH" sz="2400" b="1" dirty="0">
              <a:solidFill>
                <a:srgbClr val="0000CC"/>
              </a:solidFill>
              <a:effectLst>
                <a:glow rad="1397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43467" y="3737849"/>
            <a:ext cx="2211916" cy="830997"/>
          </a:xfrm>
          <a:prstGeom prst="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มีเงินเหลือ</a:t>
            </a:r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จ่าย </a:t>
            </a:r>
            <a:endParaRPr lang="th-TH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2,920,100 บาท </a:t>
            </a:r>
            <a:endParaRPr lang="th-TH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3" name="แผนภูมิ 32"/>
          <p:cNvGraphicFramePr/>
          <p:nvPr>
            <p:extLst/>
          </p:nvPr>
        </p:nvGraphicFramePr>
        <p:xfrm>
          <a:off x="2722033" y="2206696"/>
          <a:ext cx="4258732" cy="2905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4" name="ตัวเชื่อมต่อหักมุม 33"/>
          <p:cNvCxnSpPr/>
          <p:nvPr/>
        </p:nvCxnSpPr>
        <p:spPr>
          <a:xfrm>
            <a:off x="6002867" y="4402667"/>
            <a:ext cx="1185333" cy="591007"/>
          </a:xfrm>
          <a:prstGeom prst="bentConnector3">
            <a:avLst>
              <a:gd name="adj1" fmla="val 10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หักมุม 39"/>
          <p:cNvCxnSpPr/>
          <p:nvPr/>
        </p:nvCxnSpPr>
        <p:spPr>
          <a:xfrm flipV="1">
            <a:off x="1727133" y="3369733"/>
            <a:ext cx="1860584" cy="363374"/>
          </a:xfrm>
          <a:prstGeom prst="bentConnector3">
            <a:avLst>
              <a:gd name="adj1" fmla="val 85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หักมุม 49"/>
          <p:cNvCxnSpPr/>
          <p:nvPr/>
        </p:nvCxnSpPr>
        <p:spPr>
          <a:xfrm>
            <a:off x="3344266" y="2206696"/>
            <a:ext cx="787467" cy="331876"/>
          </a:xfrm>
          <a:prstGeom prst="bentConnector3">
            <a:avLst>
              <a:gd name="adj1" fmla="val 9730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สี่เหลี่ยมผืนผ้า 61"/>
          <p:cNvSpPr/>
          <p:nvPr/>
        </p:nvSpPr>
        <p:spPr>
          <a:xfrm>
            <a:off x="4938135" y="3895719"/>
            <a:ext cx="851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73</a:t>
            </a:r>
            <a:r>
              <a:rPr 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3558365" y="3228254"/>
            <a:ext cx="676787" cy="6463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ตัดมุมสี่เหลี่ยมผืนผ้าด้านทแยงมุม 13"/>
          <p:cNvSpPr/>
          <p:nvPr/>
        </p:nvSpPr>
        <p:spPr>
          <a:xfrm>
            <a:off x="3007783" y="384404"/>
            <a:ext cx="4473264" cy="881124"/>
          </a:xfrm>
          <a:prstGeom prst="snip2Diag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8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4" name="ตัดมุมสี่เหลี่ยมผืนผ้าด้านทแยงมุม 3"/>
          <p:cNvSpPr/>
          <p:nvPr/>
        </p:nvSpPr>
        <p:spPr>
          <a:xfrm>
            <a:off x="2855383" y="256983"/>
            <a:ext cx="4473264" cy="881124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ผลการ</a:t>
            </a:r>
            <a:r>
              <a:rPr lang="th-TH" sz="48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ดำเนินงาน</a:t>
            </a:r>
            <a:endParaRPr lang="th-TH" sz="48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8822267" y="6424835"/>
            <a:ext cx="321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3</a:t>
            </a:r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5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21000">
              <a:schemeClr val="accent4">
                <a:lumMod val="20000"/>
                <a:lumOff val="80000"/>
              </a:schemeClr>
            </a:gs>
            <a:gs pos="64000">
              <a:schemeClr val="accent4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99" y="1100666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แผนภูมิ 5"/>
          <p:cNvGraphicFramePr/>
          <p:nvPr>
            <p:extLst/>
          </p:nvPr>
        </p:nvGraphicFramePr>
        <p:xfrm>
          <a:off x="2182284" y="3490778"/>
          <a:ext cx="4991100" cy="310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กล่องข้อความ 12"/>
          <p:cNvSpPr txBox="1"/>
          <p:nvPr/>
        </p:nvSpPr>
        <p:spPr>
          <a:xfrm>
            <a:off x="0" y="4597400"/>
            <a:ext cx="335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ด้านแหล่งน้ำ 4 โครงการ 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1,627,000 บาท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en-US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6%</a:t>
            </a:r>
            <a:endParaRPr lang="th-TH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5791200" y="3127146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ด้านถนน 6 โครงการ 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2,839,200 บาท</a:t>
            </a:r>
          </a:p>
          <a:p>
            <a:pPr algn="ctr"/>
            <a:r>
              <a:rPr lang="th-TH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64</a:t>
            </a:r>
            <a:r>
              <a:rPr lang="en-US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b="1" dirty="0">
              <a:solidFill>
                <a:srgbClr val="0000CC"/>
              </a:solidFill>
              <a:effectLst>
                <a:glow rad="1905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" name="ตัวเชื่อมต่อหักมุม 15"/>
          <p:cNvCxnSpPr/>
          <p:nvPr/>
        </p:nvCxnSpPr>
        <p:spPr>
          <a:xfrm flipV="1">
            <a:off x="5154208" y="3500085"/>
            <a:ext cx="1117600" cy="270049"/>
          </a:xfrm>
          <a:prstGeom prst="bentConnector3">
            <a:avLst>
              <a:gd name="adj1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หักมุม 20"/>
          <p:cNvCxnSpPr/>
          <p:nvPr/>
        </p:nvCxnSpPr>
        <p:spPr>
          <a:xfrm flipV="1">
            <a:off x="1676400" y="4270760"/>
            <a:ext cx="1676400" cy="448732"/>
          </a:xfrm>
          <a:prstGeom prst="bentConnector3">
            <a:avLst>
              <a:gd name="adj1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444128" y="355306"/>
            <a:ext cx="8611098" cy="2554545"/>
          </a:xfrm>
          <a:prstGeom prst="rect">
            <a:avLst/>
          </a:prstGeom>
          <a:solidFill>
            <a:srgbClr val="CC00CC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จังหวัด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พะเยาขอเสนอโครงการเพื่อขอรับการสนับสนุนงบประมาณ 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งบกลาง รายการเงินสำรองจ่ายเพื่อกรณีฉุกเฉินหรือจำเป็น 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ในอำนาจของรองนายกรัฐมนตรี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พลเอก  ประวิตร วงษ์สุวรรณ)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ประจำปีงบประมาณ พ.ศ. 2562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ใน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ส่วนของเงินเหลือจ่าย </a:t>
            </a:r>
            <a:endParaRPr lang="th-TH" sz="32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sz="32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66453" y="211654"/>
            <a:ext cx="8611098" cy="25545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จังหวัด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พะเยาขอเสนอโครงการเพื่อขอรับการสนับสนุนงบประมาณ 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งบกลาง รายการเงินสำรองจ่ายเพื่อกรณีฉุกเฉินหรือจำเป็น </a:t>
            </a: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ในอำนาจของรองนายกรัฐมนตรี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พลเอก  ประวิตร วงษ์สุวรรณ)</a:t>
            </a:r>
          </a:p>
          <a:p>
            <a:pPr algn="ctr">
              <a:defRPr/>
            </a:pPr>
            <a:r>
              <a:rPr lang="th-TH" sz="3200" b="1" kern="0" spc="-8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ประจำปีงบประมาณ พ.ศ. 2562 </a:t>
            </a:r>
            <a:r>
              <a:rPr lang="th-TH" sz="3200" b="1" kern="0" spc="-8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ใน</a:t>
            </a:r>
            <a:r>
              <a:rPr lang="th-TH" sz="3200" b="1" kern="0" spc="-8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ส่วนของเงินเหลือจ่าย วงเงิน 2,920,100 </a:t>
            </a:r>
            <a:r>
              <a:rPr lang="th-TH" sz="3200" b="1" kern="0" spc="-8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บาท</a:t>
            </a:r>
            <a:endParaRPr lang="th-TH" sz="32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จำนวน 10 โครงการ งบประมาณ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4,466,200 </a:t>
            </a:r>
            <a:r>
              <a:rPr lang="th-TH" sz="3200" b="1" kern="0" dirty="0">
                <a:solidFill>
                  <a:srgbClr val="0000CC"/>
                </a:solidFill>
                <a:effectLst>
                  <a:glow rad="1524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บาท</a:t>
            </a:r>
            <a:endParaRPr lang="th-TH" sz="3200" b="1" kern="0" dirty="0">
              <a:solidFill>
                <a:srgbClr val="0000CC"/>
              </a:solidFill>
              <a:effectLst>
                <a:glow rad="1524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8365067" y="6269348"/>
            <a:ext cx="601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476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237</Words>
  <Application>Microsoft Office PowerPoint</Application>
  <PresentationFormat>นำเสนอทางหน้าจอ (4:3)</PresentationFormat>
  <Paragraphs>46</Paragraphs>
  <Slides>3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Times New Roman</vt:lpstr>
      <vt:lpstr>ธีมของ Office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WINDOWS10</dc:creator>
  <cp:lastModifiedBy>WINDOWS10</cp:lastModifiedBy>
  <cp:revision>1</cp:revision>
  <dcterms:created xsi:type="dcterms:W3CDTF">2019-08-15T04:19:04Z</dcterms:created>
  <dcterms:modified xsi:type="dcterms:W3CDTF">2019-08-15T04:19:59Z</dcterms:modified>
</cp:coreProperties>
</file>